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8" r:id="rId11"/>
    <p:sldId id="265" r:id="rId12"/>
    <p:sldId id="273" r:id="rId13"/>
    <p:sldId id="274" r:id="rId14"/>
    <p:sldId id="275" r:id="rId15"/>
    <p:sldId id="276" r:id="rId16"/>
    <p:sldId id="277" r:id="rId17"/>
    <p:sldId id="283" r:id="rId18"/>
    <p:sldId id="266" r:id="rId19"/>
    <p:sldId id="267" r:id="rId20"/>
    <p:sldId id="284" r:id="rId21"/>
    <p:sldId id="279" r:id="rId22"/>
    <p:sldId id="280" r:id="rId23"/>
    <p:sldId id="268" r:id="rId24"/>
    <p:sldId id="269" r:id="rId25"/>
    <p:sldId id="270" r:id="rId26"/>
    <p:sldId id="271" r:id="rId27"/>
    <p:sldId id="272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pos="4196" userDrawn="1">
          <p15:clr>
            <a:srgbClr val="A4A3A4"/>
          </p15:clr>
        </p15:guide>
        <p15:guide id="2" pos="12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orient="horz" pos="2918" userDrawn="1">
          <p15:clr>
            <a:srgbClr val="A4A3A4"/>
          </p15:clr>
        </p15:guide>
        <p15:guide id="5" orient="horz" pos="2397" userDrawn="1">
          <p15:clr>
            <a:srgbClr val="A4A3A4"/>
          </p15:clr>
        </p15:guide>
        <p15:guide id="6" orient="horz" pos="1491" userDrawn="1">
          <p15:clr>
            <a:srgbClr val="A4A3A4"/>
          </p15:clr>
        </p15:guide>
        <p15:guide id="7" pos="288" userDrawn="1">
          <p15:clr>
            <a:srgbClr val="A4A3A4"/>
          </p15:clr>
        </p15:guide>
        <p15:guide id="8" pos="1176" userDrawn="1">
          <p15:clr>
            <a:srgbClr val="A4A3A4"/>
          </p15:clr>
        </p15:guide>
        <p15:guide id="9" pos="2880" userDrawn="1">
          <p15:clr>
            <a:srgbClr val="A4A3A4"/>
          </p15:clr>
        </p15:guide>
        <p15:guide id="10" pos="2077" userDrawn="1">
          <p15:clr>
            <a:srgbClr val="A4A3A4"/>
          </p15:clr>
        </p15:guide>
        <p15:guide id="11" orient="horz" pos="890" userDrawn="1">
          <p15:clr>
            <a:srgbClr val="A4A3A4"/>
          </p15:clr>
        </p15:guide>
        <p15:guide id="12" orient="horz" pos="12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72C"/>
    <a:srgbClr val="FFDE81"/>
    <a:srgbClr val="FFD358"/>
    <a:srgbClr val="8031A7"/>
    <a:srgbClr val="BFBFBF"/>
    <a:srgbClr val="007A97"/>
    <a:srgbClr val="FAB200"/>
    <a:srgbClr val="7D5900"/>
    <a:srgbClr val="FFE29E"/>
    <a:srgbClr val="FFF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90"/>
    <p:restoredTop sz="70343" autoAdjust="0"/>
  </p:normalViewPr>
  <p:slideViewPr>
    <p:cSldViewPr snapToGrid="0" snapToObjects="1">
      <p:cViewPr>
        <p:scale>
          <a:sx n="115" d="100"/>
          <a:sy n="115" d="100"/>
        </p:scale>
        <p:origin x="-1656" y="-72"/>
      </p:cViewPr>
      <p:guideLst>
        <p:guide orient="horz" pos="2918"/>
        <p:guide orient="horz" pos="2397"/>
        <p:guide orient="horz" pos="1491"/>
        <p:guide orient="horz" pos="890"/>
        <p:guide orient="horz" pos="1201"/>
        <p:guide pos="4196"/>
        <p:guide pos="120"/>
        <p:guide pos="192"/>
        <p:guide pos="288"/>
        <p:guide pos="1176"/>
        <p:guide pos="2880"/>
        <p:guide pos="2077"/>
      </p:guideLst>
    </p:cSldViewPr>
  </p:slid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200" d="100"/>
        <a:sy n="200" d="100"/>
      </p:scale>
      <p:origin x="0" y="9408"/>
    </p:cViewPr>
  </p:sorterViewPr>
  <p:notesViewPr>
    <p:cSldViewPr snapToGrid="0" snapToObjects="1">
      <p:cViewPr varScale="1">
        <p:scale>
          <a:sx n="97" d="100"/>
          <a:sy n="97" d="100"/>
        </p:scale>
        <p:origin x="-367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2D00C-46DC-0F47-B2AC-989F5DFB1A7F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F642-BC8A-F24D-81C7-A1734C77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19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0963" y="351503"/>
            <a:ext cx="4662985" cy="262289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7" name="Straight Connector 6"/>
          <p:cNvCxnSpPr/>
          <p:nvPr/>
        </p:nvCxnSpPr>
        <p:spPr>
          <a:xfrm>
            <a:off x="5132439" y="540774"/>
            <a:ext cx="0" cy="818043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Notes Placeholder 10"/>
          <p:cNvSpPr>
            <a:spLocks noGrp="1"/>
          </p:cNvSpPr>
          <p:nvPr>
            <p:ph type="body" sz="quarter" idx="3"/>
          </p:nvPr>
        </p:nvSpPr>
        <p:spPr>
          <a:xfrm>
            <a:off x="380963" y="3114368"/>
            <a:ext cx="4662985" cy="57838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12107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158750" indent="0" algn="l" defTabSz="914400" rtl="0" eaLnBrk="1" latinLnBrk="0" hangingPunct="1">
      <a:buNone/>
      <a:tabLst/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ucene.apache.org/solr/guide/6_6/docvalues.html#DocValues-EnablingDocValue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ucene.apache.org/solr/guide/6_6/tokenizers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goal of this Discussion Module is to get the simpler area of DSE Search indexes understood;</a:t>
            </a:r>
            <a:r>
              <a:rPr lang="en-US" baseline="0" dirty="0" smtClean="0"/>
              <a:t> scalars.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Now that we understand the harder/fuller area, text analytics, this module seeks to backfill some (ideas).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After this module we finish the text area, then enter geospatial/spatial.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118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this point we present</a:t>
            </a:r>
            <a:r>
              <a:rPr lang="en-US" baseline="0" dirty="0" smtClean="0"/>
              <a:t> an example; complete, and end to end.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example we detail is all new.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91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this page we begin a long code example we use to explore</a:t>
            </a:r>
            <a:r>
              <a:rPr lang="en-US" baseline="0" dirty="0" smtClean="0"/>
              <a:t> given DSE Search / Apache </a:t>
            </a:r>
            <a:r>
              <a:rPr lang="en-US" baseline="0" dirty="0" err="1" smtClean="0"/>
              <a:t>Solr</a:t>
            </a:r>
            <a:r>
              <a:rPr lang="en-US" baseline="0" dirty="0" smtClean="0"/>
              <a:t> utilities with.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begin with two pages, which offer no new information.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Unless otherwise stated; each command that follows is a CQL DDL/DML command.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505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Net new example code; adding new data to columns. This data is used in</a:t>
            </a:r>
            <a:r>
              <a:rPr lang="en-US" baseline="0" dirty="0" smtClean="0"/>
              <a:t> the examples that follow.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113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Above we add four field types: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err="1" smtClean="0"/>
              <a:t>StrField</a:t>
            </a:r>
            <a:r>
              <a:rPr lang="en-US" dirty="0" smtClean="0"/>
              <a:t>, can not be tokenized, can be </a:t>
            </a:r>
            <a:r>
              <a:rPr lang="en-US" dirty="0" err="1" smtClean="0"/>
              <a:t>docValues</a:t>
            </a:r>
            <a:r>
              <a:rPr lang="en-US" baseline="0" dirty="0" smtClean="0"/>
              <a:t> (sorts, facets, other)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err="1" smtClean="0"/>
              <a:t>TrieDoubleField</a:t>
            </a:r>
            <a:r>
              <a:rPr lang="en-US" baseline="0" dirty="0" smtClean="0"/>
              <a:t>, same as above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err="1" smtClean="0"/>
              <a:t>TrieIntField</a:t>
            </a:r>
            <a:r>
              <a:rPr lang="en-US" baseline="0" dirty="0" smtClean="0"/>
              <a:t>, same as above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We also add a </a:t>
            </a:r>
            <a:r>
              <a:rPr lang="en-US" baseline="0" dirty="0" err="1" smtClean="0"/>
              <a:t>TextField</a:t>
            </a:r>
            <a:r>
              <a:rPr lang="en-US" baseline="0" dirty="0" smtClean="0"/>
              <a:t>, with the default </a:t>
            </a:r>
            <a:r>
              <a:rPr lang="en-US" baseline="0" dirty="0" err="1" smtClean="0"/>
              <a:t>KeywordTokenizer</a:t>
            </a:r>
            <a:r>
              <a:rPr lang="en-US" baseline="0" dirty="0" smtClean="0"/>
              <a:t>, and a </a:t>
            </a:r>
            <a:r>
              <a:rPr lang="en-US" baseline="0" dirty="0" err="1" smtClean="0"/>
              <a:t>LowerCaseFilter</a:t>
            </a:r>
            <a:r>
              <a:rPr lang="en-US" baseline="0" dirty="0" smtClean="0"/>
              <a:t>. A grey area, many persons </a:t>
            </a:r>
            <a:r>
              <a:rPr lang="en-US" baseline="0" dirty="0" err="1" smtClean="0"/>
              <a:t>docValue</a:t>
            </a:r>
            <a:r>
              <a:rPr lang="en-US" baseline="0" dirty="0" smtClean="0"/>
              <a:t> this field 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506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add the four fields: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We place </a:t>
            </a:r>
            <a:r>
              <a:rPr lang="en-US" dirty="0" err="1" smtClean="0"/>
              <a:t>docValues</a:t>
            </a:r>
            <a:r>
              <a:rPr lang="en-US" baseline="0" dirty="0" smtClean="0"/>
              <a:t> here. This property makes these fields sortable, facet-able, other.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RELOAD | REBUILD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40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Comments related to</a:t>
            </a:r>
            <a:r>
              <a:rPr lang="en-US" baseline="0" dirty="0" smtClean="0"/>
              <a:t> the above SELECTS: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The first two SELECTS work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The third SELECT fails because of the OR condition; (CQL completeness, DSE version 6.0)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The fourth SELECT displays how to run the third SELECT. This query predicate using “CQL formatting”, versus “JSON formatting”. More to come-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The fifth SELECT fails; the ORDER BY must currently (DSE version 6.0) be an element of the </a:t>
            </a:r>
            <a:r>
              <a:rPr lang="en-US" baseline="0" dirty="0" err="1" smtClean="0"/>
              <a:t>Solr</a:t>
            </a:r>
            <a:r>
              <a:rPr lang="en-US" baseline="0" dirty="0" smtClean="0"/>
              <a:t> predicate string.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The sixth SELECT displays how to run the fifth SELECT.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399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queries all run; some return data, some do not.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Why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6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page marks the end of the (end to end) example; delivering scalar queries using DSE Search.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338941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DSE Search predicates can be written</a:t>
            </a:r>
            <a:r>
              <a:rPr lang="en-US" baseline="0" dirty="0" smtClean="0"/>
              <a:t> in JSON, or (pure) CQL.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While JSON may be harder to read, it offers more capability.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DSE Search predicates written CQL offers a subset to JSON.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75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Continuing</a:t>
            </a:r>
            <a:r>
              <a:rPr lang="en-US" baseline="0" dirty="0" smtClean="0"/>
              <a:t> with DSE release 6.x, a larger number of query predicates can be written without using a </a:t>
            </a:r>
            <a:r>
              <a:rPr lang="en-US" baseline="0" dirty="0" err="1" smtClean="0"/>
              <a:t>solr_query</a:t>
            </a:r>
            <a:r>
              <a:rPr lang="en-US" baseline="0" dirty="0" smtClean="0"/>
              <a:t> = “” predicate.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 the next page we enter a Discussion Lab.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8333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DSE column collections</a:t>
            </a:r>
            <a:r>
              <a:rPr lang="en-US" baseline="0" dirty="0" smtClean="0"/>
              <a:t> (Set, List, Map) should be specified as </a:t>
            </a:r>
            <a:r>
              <a:rPr lang="en-US" baseline="0" dirty="0" err="1" smtClean="0"/>
              <a:t>multiValued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the field type is </a:t>
            </a:r>
            <a:r>
              <a:rPr lang="en-US" baseline="0" dirty="0" err="1" smtClean="0"/>
              <a:t>TextField</a:t>
            </a:r>
            <a:r>
              <a:rPr lang="en-US" baseline="0" dirty="0" smtClean="0"/>
              <a:t>, you can also add, </a:t>
            </a:r>
            <a:r>
              <a:rPr lang="en-US" baseline="0" dirty="0" err="1" smtClean="0"/>
              <a:t>positionIncrementGap</a:t>
            </a:r>
            <a:r>
              <a:rPr lang="en-US" baseline="0" dirty="0" smtClean="0"/>
              <a:t>;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A low value produces results as though two (values) are word adjacent. 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A high value, as though the two (values) as pages apart.  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Reference </a:t>
            </a:r>
            <a:r>
              <a:rPr lang="en-US" dirty="0" err="1" smtClean="0"/>
              <a:t>Urls</a:t>
            </a:r>
            <a:r>
              <a:rPr lang="en-US" dirty="0" smtClean="0"/>
              <a:t>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https://lucene.apache.org/solr/guide/6_6/field-type-definitions-and-properties.html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https://lucene.apache.org/solr/guide/6_6/defining-fields.html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60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Several of the column types were</a:t>
            </a:r>
            <a:r>
              <a:rPr lang="en-US" baseline="0" dirty="0" smtClean="0"/>
              <a:t> prefixed with the string, </a:t>
            </a:r>
            <a:r>
              <a:rPr lang="en-US" baseline="0" dirty="0" err="1" smtClean="0"/>
              <a:t>Trie</a:t>
            </a:r>
            <a:r>
              <a:rPr lang="en-US" baseline="0" dirty="0" smtClean="0"/>
              <a:t>; what did that mean-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really good article describe same is available at,</a:t>
            </a:r>
          </a:p>
          <a:p>
            <a:pPr lvl="1"/>
            <a:r>
              <a:rPr lang="en-US" dirty="0" smtClean="0"/>
              <a:t>http://mentaldetritus.blogspot.com/2013/01/grokking-solr-trie-fields.html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Also,</a:t>
            </a:r>
          </a:p>
          <a:p>
            <a:pPr lvl="1"/>
            <a:r>
              <a:rPr lang="en-US" dirty="0" smtClean="0"/>
              <a:t>http://mentaldetritus.blogspot.com/2013/01/grokking-solr-trie-fields.html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https://en.wikipedia.org/wiki/Trie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83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impact of </a:t>
            </a:r>
            <a:r>
              <a:rPr lang="en-US" dirty="0" err="1" smtClean="0"/>
              <a:t>Trie</a:t>
            </a:r>
            <a:r>
              <a:rPr lang="en-US" baseline="0" dirty="0" smtClean="0"/>
              <a:t> is that we can tune these field types: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In effect, the index contains buckets of key values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A low </a:t>
            </a:r>
            <a:r>
              <a:rPr lang="en-US" baseline="0" dirty="0" err="1" smtClean="0"/>
              <a:t>precisionStep</a:t>
            </a:r>
            <a:r>
              <a:rPr lang="en-US" baseline="0" dirty="0" smtClean="0"/>
              <a:t>; bigger index, faster index processing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A high </a:t>
            </a:r>
            <a:r>
              <a:rPr lang="en-US" baseline="0" dirty="0" err="1" smtClean="0"/>
              <a:t>precisionStep</a:t>
            </a:r>
            <a:r>
              <a:rPr lang="en-US" baseline="0" dirty="0" smtClean="0"/>
              <a:t>, smaller index, slower index processing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After the query processor positions in front of a (bucket), how many values must then be precisely evaluated (more CPU consumed)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05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End</a:t>
            </a:r>
            <a:r>
              <a:rPr lang="en-US" baseline="0" dirty="0" smtClean="0"/>
              <a:t> of Discussion Module-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130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</a:t>
            </a:r>
            <a:r>
              <a:rPr lang="en-US" baseline="0" dirty="0" smtClean="0"/>
              <a:t> remaining content may be read “extra credit”, as time allows.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14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Reference </a:t>
            </a:r>
            <a:r>
              <a:rPr lang="en-US" dirty="0" err="1" smtClean="0"/>
              <a:t>Urls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https://docs.datastax.com/en/datastax_enterprise/5.0/datastax_enterprise/srch/solrTypeMapping.html</a:t>
            </a:r>
          </a:p>
          <a:p>
            <a:pPr lvl="1"/>
            <a:r>
              <a:rPr lang="en-US" dirty="0" smtClean="0"/>
              <a:t>https://lucene.apache.org/solr/guide/6_6/field-types-included-with-solr.html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269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Answers to the first Discussion Lab are on the next page-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72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Solution to Discussion Lab-</a:t>
            </a:r>
          </a:p>
        </p:txBody>
      </p:sp>
    </p:spTree>
    <p:extLst>
      <p:ext uri="{BB962C8B-B14F-4D97-AF65-F5344CB8AC3E}">
        <p14:creationId xmlns:p14="http://schemas.microsoft.com/office/powerpoint/2010/main" val="157009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Matching </a:t>
            </a:r>
            <a:r>
              <a:rPr lang="en-US" baseline="0" smtClean="0"/>
              <a:t>pairs Discussion </a:t>
            </a:r>
            <a:r>
              <a:rPr lang="en-US" baseline="0" dirty="0" smtClean="0"/>
              <a:t>L</a:t>
            </a:r>
            <a:r>
              <a:rPr lang="en-US" baseline="0" smtClean="0"/>
              <a:t>ab</a:t>
            </a:r>
            <a:r>
              <a:rPr lang="en-US" baseline="0" dirty="0" smtClean="0"/>
              <a:t>: capabilities of scalar and non scalar query predicates-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Match the query on the right with the </a:t>
            </a:r>
            <a:r>
              <a:rPr lang="en-US" dirty="0" smtClean="0"/>
              <a:t>with the scalar, non-scalar label on the left.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094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End of Discussion Lab-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543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docValues</a:t>
            </a:r>
            <a:r>
              <a:rPr lang="en-US" dirty="0" smtClean="0"/>
              <a:t> is the field type property and/or field property, tied with a given (restrictive) set of column types, that creates a scalar.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Reference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Urls</a:t>
            </a:r>
            <a:r>
              <a:rPr lang="en-US" baseline="0" dirty="0" smtClean="0"/>
              <a:t>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hlinkClick r:id="rId3"/>
              </a:rPr>
              <a:t>https://lucene.apache.org/solr/guide/6_6/docvalues.html#DocValues-EnablingDocValues</a:t>
            </a:r>
            <a:endParaRPr lang="en-US" sz="12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https://lucene.apache.org/solr/guide/6_6/field-type-definitions-and-properties.html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https://lucene.apache.org/solr/guide/6_6/defining-fields.html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8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the Apache </a:t>
            </a:r>
            <a:r>
              <a:rPr lang="en-US" dirty="0" err="1" smtClean="0"/>
              <a:t>Solr</a:t>
            </a:r>
            <a:r>
              <a:rPr lang="en-US" dirty="0" smtClean="0"/>
              <a:t> documentation: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Why were </a:t>
            </a:r>
            <a:r>
              <a:rPr lang="en-US" dirty="0" err="1" smtClean="0"/>
              <a:t>docValues</a:t>
            </a:r>
            <a:r>
              <a:rPr lang="en-US" dirty="0" smtClean="0"/>
              <a:t> added to the already in place </a:t>
            </a:r>
            <a:r>
              <a:rPr lang="en-US" dirty="0" err="1" smtClean="0"/>
              <a:t>Tf-Idf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shorted version detailing the reason</a:t>
            </a:r>
            <a:r>
              <a:rPr lang="en-US" baseline="0" dirty="0" smtClean="0"/>
              <a:t> behind </a:t>
            </a:r>
            <a:r>
              <a:rPr lang="en-US" baseline="0" dirty="0" err="1" smtClean="0"/>
              <a:t>docValues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84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StrField</a:t>
            </a:r>
            <a:r>
              <a:rPr lang="en-US" dirty="0" smtClean="0"/>
              <a:t> versus </a:t>
            </a:r>
            <a:r>
              <a:rPr lang="en-US" dirty="0" err="1" smtClean="0"/>
              <a:t>TextField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err="1" smtClean="0"/>
              <a:t>StrField</a:t>
            </a:r>
            <a:r>
              <a:rPr lang="en-US" dirty="0" smtClean="0"/>
              <a:t>, no tokenization, can accept </a:t>
            </a:r>
            <a:r>
              <a:rPr lang="en-US" dirty="0" err="1" smtClean="0"/>
              <a:t>docValues</a:t>
            </a:r>
            <a:r>
              <a:rPr lang="en-US" baseline="0" dirty="0" smtClean="0"/>
              <a:t> (sortable, more)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err="1" smtClean="0"/>
              <a:t>KeywordTokenizer</a:t>
            </a:r>
            <a:r>
              <a:rPr lang="en-US" baseline="0" dirty="0" smtClean="0"/>
              <a:t>, similar to </a:t>
            </a:r>
            <a:r>
              <a:rPr lang="en-US" baseline="0" dirty="0" err="1" smtClean="0"/>
              <a:t>StrField</a:t>
            </a:r>
            <a:r>
              <a:rPr lang="en-US" baseline="0" dirty="0" smtClean="0"/>
              <a:t>; shares some abilities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err="1" smtClean="0"/>
              <a:t>TextField</a:t>
            </a:r>
            <a:r>
              <a:rPr lang="en-US" baseline="0" dirty="0" smtClean="0"/>
              <a:t>, support for text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32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Prior to release 6.0 of DSE,</a:t>
            </a:r>
            <a:r>
              <a:rPr lang="en-US" baseline="0" dirty="0" smtClean="0"/>
              <a:t> DSE Search would generate a </a:t>
            </a:r>
            <a:r>
              <a:rPr lang="en-US" baseline="0" dirty="0" err="1" smtClean="0"/>
              <a:t>TextField</a:t>
            </a:r>
            <a:r>
              <a:rPr lang="en-US" baseline="0" dirty="0" smtClean="0"/>
              <a:t> for all/most DSE table column data types. With 6.0, DSE Search now generates a </a:t>
            </a:r>
            <a:r>
              <a:rPr lang="en-US" baseline="0" dirty="0" err="1" smtClean="0"/>
              <a:t>StrField</a:t>
            </a:r>
            <a:r>
              <a:rPr lang="en-US" baseline="0" smtClean="0"/>
              <a:t>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Reference  </a:t>
            </a:r>
            <a:r>
              <a:rPr lang="en-US" dirty="0" err="1" smtClean="0"/>
              <a:t>Urls</a:t>
            </a:r>
            <a:r>
              <a:rPr lang="en-US" dirty="0" smtClean="0"/>
              <a:t>,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hlinkClick r:id="rId3"/>
              </a:rPr>
              <a:t>https://lucene.apache.org/solr/guide/6_6/tokenizers.html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860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itle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Single Corner Rectangle 12"/>
          <p:cNvSpPr/>
          <p:nvPr userDrawn="1"/>
        </p:nvSpPr>
        <p:spPr>
          <a:xfrm flipV="1">
            <a:off x="0" y="-2"/>
            <a:ext cx="3654128" cy="5143502"/>
          </a:xfrm>
          <a:prstGeom prst="round1Rect">
            <a:avLst>
              <a:gd name="adj" fmla="val 2846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5" name="Shape 98"/>
          <p:cNvSpPr/>
          <p:nvPr userDrawn="1"/>
        </p:nvSpPr>
        <p:spPr>
          <a:xfrm>
            <a:off x="-3472" y="659747"/>
            <a:ext cx="3657600" cy="1842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726"/>
          <a:stretch/>
        </p:blipFill>
        <p:spPr>
          <a:xfrm>
            <a:off x="0" y="817418"/>
            <a:ext cx="3654128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ontent Placeholder 2"/>
          <p:cNvSpPr>
            <a:spLocks noGrp="1"/>
          </p:cNvSpPr>
          <p:nvPr>
            <p:ph sz="quarter" idx="16"/>
          </p:nvPr>
        </p:nvSpPr>
        <p:spPr>
          <a:xfrm>
            <a:off x="4111328" y="659747"/>
            <a:ext cx="4575472" cy="394129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400"/>
              </a:spcBef>
              <a:spcAft>
                <a:spcPts val="16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71"/>
          <p:cNvSpPr txBox="1">
            <a:spLocks noGrp="1"/>
          </p:cNvSpPr>
          <p:nvPr>
            <p:ph type="body" idx="1"/>
          </p:nvPr>
        </p:nvSpPr>
        <p:spPr>
          <a:xfrm>
            <a:off x="457200" y="1733643"/>
            <a:ext cx="3089305" cy="6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Shape 64"/>
          <p:cNvSpPr txBox="1">
            <a:spLocks noGrp="1"/>
          </p:cNvSpPr>
          <p:nvPr>
            <p:ph type="title"/>
          </p:nvPr>
        </p:nvSpPr>
        <p:spPr>
          <a:xfrm>
            <a:off x="457200" y="890791"/>
            <a:ext cx="3089305" cy="8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3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- Prerequisites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578740"/>
            <a:ext cx="2284327" cy="22063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Prerequisites:</a:t>
            </a:r>
            <a:endParaRPr lang="en-US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59175" y="4790123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 Confidential.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94285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 - Prerequisites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578740"/>
            <a:ext cx="2284327" cy="22063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Solutions:</a:t>
            </a:r>
            <a:endParaRPr lang="en-US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59175" y="4790123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 Confidential.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0170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Light banner,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20" name="Date Placeholder 4"/>
          <p:cNvSpPr>
            <a:spLocks noGrp="1"/>
          </p:cNvSpPr>
          <p:nvPr>
            <p:ph type="dt" sz="half" idx="18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8229600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5357590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4" pos="547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Light banner,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4003675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7"/>
          </p:nvPr>
        </p:nvSpPr>
        <p:spPr>
          <a:xfrm>
            <a:off x="4691671" y="1123949"/>
            <a:ext cx="4003675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20" name="Date Placeholder 4"/>
          <p:cNvSpPr>
            <a:spLocks noGrp="1"/>
          </p:cNvSpPr>
          <p:nvPr>
            <p:ph type="dt" sz="half" idx="18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 xmlns="">
        <p15:guide id="4" pos="54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Left picture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pic>
        <p:nvPicPr>
          <p:cNvPr id="21" name="Shape 74" descr="line-dot-pattern@2x.png"/>
          <p:cNvPicPr preferRelativeResize="0"/>
          <p:nvPr userDrawn="1"/>
        </p:nvPicPr>
        <p:blipFill rotWithShape="1">
          <a:blip r:embed="rId3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3542339" y="1120777"/>
            <a:ext cx="5144460" cy="348026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7201" y="1120776"/>
            <a:ext cx="2799806" cy="3517900"/>
          </a:xfrm>
          <a:prstGeom prst="round1Rect">
            <a:avLst>
              <a:gd name="adj" fmla="val 34218"/>
            </a:avLst>
          </a:prstGeom>
          <a:noFill/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7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- Right picture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74791" y="1120777"/>
            <a:ext cx="5144460" cy="348026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051666" y="1083137"/>
            <a:ext cx="2799806" cy="3517900"/>
          </a:xfrm>
          <a:prstGeom prst="round1Rect">
            <a:avLst>
              <a:gd name="adj" fmla="val 34218"/>
            </a:avLst>
          </a:prstGeom>
          <a:noFill/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6901456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- Interna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ingle Corner Rectangle 10"/>
          <p:cNvSpPr/>
          <p:nvPr userDrawn="1"/>
        </p:nvSpPr>
        <p:spPr>
          <a:xfrm rot="10800000" flipH="1">
            <a:off x="-1" y="-6"/>
            <a:ext cx="9144001" cy="866491"/>
          </a:xfrm>
          <a:prstGeom prst="round1Rect">
            <a:avLst>
              <a:gd name="adj" fmla="val 50000"/>
            </a:avLst>
          </a:prstGeom>
          <a:solidFill>
            <a:srgbClr val="FF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6726195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lt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pic>
        <p:nvPicPr>
          <p:cNvPr id="14" name="Picture 13" descr="line-dot-pattern@2x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00" b="12647"/>
          <a:stretch/>
        </p:blipFill>
        <p:spPr>
          <a:xfrm rot="16200000">
            <a:off x="7179812" y="-1097707"/>
            <a:ext cx="866487" cy="30618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00099" y="1123949"/>
            <a:ext cx="6450676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7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91004" y="1978634"/>
            <a:ext cx="1925571" cy="1271847"/>
            <a:chOff x="6991004" y="1978634"/>
            <a:chExt cx="1925571" cy="1271847"/>
          </a:xfrm>
        </p:grpSpPr>
        <p:sp>
          <p:nvSpPr>
            <p:cNvPr id="2" name="Rectangle 1"/>
            <p:cNvSpPr/>
            <p:nvPr userDrawn="1"/>
          </p:nvSpPr>
          <p:spPr>
            <a:xfrm>
              <a:off x="6991004" y="1978634"/>
              <a:ext cx="1925571" cy="1271847"/>
            </a:xfrm>
            <a:prstGeom prst="rect">
              <a:avLst/>
            </a:prstGeom>
            <a:noFill/>
            <a:ln w="136525">
              <a:solidFill>
                <a:srgbClr val="FFDE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 userDrawn="1"/>
          </p:nvSpPr>
          <p:spPr>
            <a:xfrm>
              <a:off x="7090756" y="2152892"/>
              <a:ext cx="1704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err="1" smtClean="0">
                  <a:solidFill>
                    <a:srgbClr val="FFC72C"/>
                  </a:solidFill>
                </a:rPr>
                <a:t>DataStax</a:t>
              </a:r>
              <a:r>
                <a:rPr lang="en-US" sz="1800" b="1" dirty="0" smtClean="0">
                  <a:solidFill>
                    <a:srgbClr val="FFC72C"/>
                  </a:solidFill>
                </a:rPr>
                <a:t> Internal Use Only</a:t>
              </a:r>
            </a:p>
          </p:txBody>
        </p:sp>
      </p:grp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8709661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Sub-section Break (Exercise, oth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 userDrawn="1"/>
        </p:nvSpPr>
        <p:spPr>
          <a:xfrm flipH="1">
            <a:off x="0" y="1"/>
            <a:ext cx="4267200" cy="4286249"/>
          </a:xfrm>
          <a:prstGeom prst="round1Rect">
            <a:avLst>
              <a:gd name="adj" fmla="val 348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 flipH="1">
            <a:off x="4261390" y="-1"/>
            <a:ext cx="4882610" cy="4291781"/>
          </a:xfrm>
          <a:custGeom>
            <a:avLst/>
            <a:gdLst>
              <a:gd name="connsiteX0" fmla="*/ 4877692 w 4882610"/>
              <a:gd name="connsiteY0" fmla="*/ 0 h 4305302"/>
              <a:gd name="connsiteX1" fmla="*/ 0 w 4882610"/>
              <a:gd name="connsiteY1" fmla="*/ 0 h 4305302"/>
              <a:gd name="connsiteX2" fmla="*/ 0 w 4882610"/>
              <a:gd name="connsiteY2" fmla="*/ 1558799 h 4305302"/>
              <a:gd name="connsiteX3" fmla="*/ 1560 w 4882610"/>
              <a:gd name="connsiteY3" fmla="*/ 1766430 h 4305302"/>
              <a:gd name="connsiteX4" fmla="*/ 5811 w 4882610"/>
              <a:gd name="connsiteY4" fmla="*/ 2834111 h 4305302"/>
              <a:gd name="connsiteX5" fmla="*/ 1475417 w 4882610"/>
              <a:gd name="connsiteY5" fmla="*/ 4305302 h 4305302"/>
              <a:gd name="connsiteX6" fmla="*/ 4882610 w 4882610"/>
              <a:gd name="connsiteY6" fmla="*/ 4300781 h 4305302"/>
              <a:gd name="connsiteX7" fmla="*/ 4882610 w 4882610"/>
              <a:gd name="connsiteY7" fmla="*/ 19 h 430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610" h="4305302">
                <a:moveTo>
                  <a:pt x="4877692" y="0"/>
                </a:moveTo>
                <a:lnTo>
                  <a:pt x="0" y="0"/>
                </a:lnTo>
                <a:lnTo>
                  <a:pt x="0" y="1558799"/>
                </a:lnTo>
                <a:lnTo>
                  <a:pt x="1560" y="1766430"/>
                </a:lnTo>
                <a:cubicBezTo>
                  <a:pt x="4254" y="2124944"/>
                  <a:pt x="6310" y="2482148"/>
                  <a:pt x="5811" y="2834111"/>
                </a:cubicBezTo>
                <a:cubicBezTo>
                  <a:pt x="5811" y="3646628"/>
                  <a:pt x="663775" y="4305302"/>
                  <a:pt x="1475417" y="4305302"/>
                </a:cubicBezTo>
                <a:lnTo>
                  <a:pt x="4882610" y="4300781"/>
                </a:lnTo>
                <a:lnTo>
                  <a:pt x="4882610" y="1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pic>
        <p:nvPicPr>
          <p:cNvPr id="28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274" y="0"/>
            <a:ext cx="5199810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71"/>
          <p:cNvSpPr txBox="1">
            <a:spLocks noGrp="1"/>
          </p:cNvSpPr>
          <p:nvPr>
            <p:ph type="body" idx="1"/>
          </p:nvPr>
        </p:nvSpPr>
        <p:spPr>
          <a:xfrm>
            <a:off x="457200" y="3015512"/>
            <a:ext cx="3409406" cy="1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Shape 64"/>
          <p:cNvSpPr txBox="1">
            <a:spLocks noGrp="1"/>
          </p:cNvSpPr>
          <p:nvPr>
            <p:ph type="title"/>
          </p:nvPr>
        </p:nvSpPr>
        <p:spPr>
          <a:xfrm>
            <a:off x="457200" y="1702021"/>
            <a:ext cx="3409406" cy="12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7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5227670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Section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578740"/>
            <a:ext cx="2284327" cy="22063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 End of Module: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59175" y="4790123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 Confidential.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- Additional Detail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578740"/>
            <a:ext cx="2284327" cy="22063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Additional Detail:</a:t>
            </a:r>
            <a:endParaRPr lang="en-US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59175" y="4790123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 Confidential.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56930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713" r:id="rId2"/>
    <p:sldLayoutId id="2147483695" r:id="rId3"/>
    <p:sldLayoutId id="2147483694" r:id="rId4"/>
    <p:sldLayoutId id="2147483712" r:id="rId5"/>
    <p:sldLayoutId id="2147483714" r:id="rId6"/>
    <p:sldLayoutId id="2147483717" r:id="rId7"/>
    <p:sldLayoutId id="2147483710" r:id="rId8"/>
    <p:sldLayoutId id="2147483716" r:id="rId9"/>
    <p:sldLayoutId id="2147483715" r:id="rId10"/>
    <p:sldLayoutId id="2147483718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3151" userDrawn="1">
          <p15:clr>
            <a:srgbClr val="F26B43"/>
          </p15:clr>
        </p15:guide>
        <p15:guide id="2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tastax.com/en/datastax_enterprise/4.8/datastax_enterprise/srch/srchJSON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tastax.com/en/datastax_enterprise/5.0/datastax_enterprise/srch/solrTypeMapping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em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em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ucene.apache.org/solr/guide/6_6/docvalues.html#DocValues-EnablingDocValu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ucene.apache.org/solr/guide/6_6/docvalues.html#DocValues-EnablingDocValu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6350" indent="0">
              <a:buNone/>
            </a:pPr>
            <a:r>
              <a:rPr lang="en-US" sz="1800" dirty="0" smtClean="0"/>
              <a:t>Scalars: Non-tokenized column values, letters, numbers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DSE Search, Scalars</a:t>
            </a:r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Module: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1</a:t>
            </a:fld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788" y="1462111"/>
            <a:ext cx="2938549" cy="2448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864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Scalars; </a:t>
            </a:r>
            <a:r>
              <a:rPr lang="en-US" sz="2000" dirty="0" err="1" smtClean="0"/>
              <a:t>StrField</a:t>
            </a:r>
            <a:r>
              <a:rPr lang="en-US" sz="2000" dirty="0" smtClean="0"/>
              <a:t>, (</a:t>
            </a:r>
            <a:r>
              <a:rPr lang="en-US" sz="2000" dirty="0" err="1" smtClean="0"/>
              <a:t>numerics</a:t>
            </a:r>
            <a:r>
              <a:rPr lang="en-US" sz="2000" dirty="0" smtClean="0"/>
              <a:t>), </a:t>
            </a:r>
            <a:r>
              <a:rPr lang="en-US" sz="2000" i="1" dirty="0" err="1" smtClean="0"/>
              <a:t>TextField</a:t>
            </a:r>
            <a:r>
              <a:rPr lang="en-US" sz="2000" i="1" dirty="0" smtClean="0"/>
              <a:t> with </a:t>
            </a:r>
            <a:r>
              <a:rPr lang="en-US" sz="2000" i="1" dirty="0" err="1" smtClean="0"/>
              <a:t>KeywordTokenizer</a:t>
            </a:r>
            <a:endParaRPr lang="en-US" sz="2000" i="1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to End Example: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10</a:t>
            </a:fld>
            <a:endParaRPr lang="uk-U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318" y="3002263"/>
            <a:ext cx="2779713" cy="163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4477579" y="689783"/>
            <a:ext cx="4438996" cy="238402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DSE cluster, with Search enabled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Authority to make tables, other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CQLSH/Studio access-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800" dirty="0" smtClean="0"/>
          </a:p>
          <a:p>
            <a:pPr marL="233363" indent="-233363">
              <a:buFont typeface="Arial" pitchFamily="34" charset="0"/>
              <a:buChar char="•"/>
            </a:pPr>
            <a:r>
              <a:rPr lang="en-US" sz="1800" dirty="0" smtClean="0"/>
              <a:t>All new example; scalars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12123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Scalars .. page 1 of 6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241069" y="839961"/>
            <a:ext cx="4148051" cy="3636761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DROP KEYSPACE ks_7447</a:t>
            </a:r>
            <a:r>
              <a:rPr lang="en-US" sz="1400" dirty="0" smtClean="0"/>
              <a:t>;</a:t>
            </a:r>
            <a:endParaRPr lang="en-US" sz="1400" dirty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CREATE KEYSPACE ks_7447 WITH REPLICATION =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{'class': '</a:t>
            </a:r>
            <a:r>
              <a:rPr lang="en-US" sz="1400" dirty="0" err="1"/>
              <a:t>SimpleStrategy</a:t>
            </a:r>
            <a:r>
              <a:rPr lang="en-US" sz="1400" dirty="0"/>
              <a:t>', '</a:t>
            </a:r>
            <a:r>
              <a:rPr lang="en-US" sz="1400" dirty="0" err="1"/>
              <a:t>replication_factor</a:t>
            </a:r>
            <a:r>
              <a:rPr lang="en-US" sz="1400" dirty="0"/>
              <a:t>': 1</a:t>
            </a:r>
            <a:r>
              <a:rPr lang="en-US" sz="1400" dirty="0" smtClean="0"/>
              <a:t>};</a:t>
            </a:r>
            <a:endParaRPr lang="en-US" sz="1400" dirty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USE ks_7447</a:t>
            </a:r>
            <a:r>
              <a:rPr lang="en-US" sz="1400" dirty="0" smtClean="0"/>
              <a:t>;</a:t>
            </a:r>
            <a:endParaRPr lang="en-US" sz="1400" dirty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CREATE TABLE t3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(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col1    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col2    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col3    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col4    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col5    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col6               DOUBLE,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col7               INT,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col8               DOUBLE,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col9               INT,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col0    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PRIMARY KEY ((col1, col2)) </a:t>
            </a:r>
            <a:r>
              <a:rPr lang="en-US" sz="1400" dirty="0" smtClean="0"/>
              <a:t>);</a:t>
            </a:r>
            <a:endParaRPr lang="en-US" sz="14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707771" y="1404120"/>
            <a:ext cx="4098178" cy="1386907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1400" dirty="0" smtClean="0"/>
          </a:p>
          <a:p>
            <a:pPr marL="635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400" dirty="0" smtClean="0"/>
              <a:t>CREATE SEARCH INDEX ON t3 WITH COLUMNS col1,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400" dirty="0" smtClean="0"/>
              <a:t>   * { excluded : true };</a:t>
            </a:r>
            <a:endParaRPr lang="en-US" sz="14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36" y="489645"/>
            <a:ext cx="8350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654452" y="1908164"/>
            <a:ext cx="4151497" cy="144027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58" y="2401945"/>
            <a:ext cx="841375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4342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Scalars .. page </a:t>
            </a:r>
            <a:r>
              <a:rPr lang="en-US" dirty="0" smtClean="0"/>
              <a:t>2 </a:t>
            </a:r>
            <a:r>
              <a:rPr lang="en-US" dirty="0"/>
              <a:t>of 6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748147" y="1191552"/>
            <a:ext cx="3773978" cy="2449830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INSERT INTO t3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(col1, col2, col3, col4, col5,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   col6, col7, col8, col9, col0)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VALUES (</a:t>
            </a:r>
            <a:r>
              <a:rPr lang="en-US" sz="1400" dirty="0">
                <a:solidFill>
                  <a:srgbClr val="00B0F0"/>
                </a:solidFill>
              </a:rPr>
              <a:t>'</a:t>
            </a:r>
            <a:r>
              <a:rPr lang="en-US" sz="1400" dirty="0" err="1">
                <a:solidFill>
                  <a:srgbClr val="00B0F0"/>
                </a:solidFill>
              </a:rPr>
              <a:t>aaa</a:t>
            </a:r>
            <a:r>
              <a:rPr lang="en-US" sz="1400" dirty="0"/>
              <a:t>', '</a:t>
            </a:r>
            <a:r>
              <a:rPr lang="en-US" sz="1400" dirty="0" err="1"/>
              <a:t>aaa</a:t>
            </a:r>
            <a:r>
              <a:rPr lang="en-US" sz="1400" dirty="0"/>
              <a:t>', </a:t>
            </a:r>
            <a:r>
              <a:rPr lang="en-US" sz="1400" dirty="0">
                <a:solidFill>
                  <a:srgbClr val="00B0F0"/>
                </a:solidFill>
              </a:rPr>
              <a:t>'Dave</a:t>
            </a:r>
            <a:r>
              <a:rPr lang="en-US" sz="1400" dirty="0"/>
              <a:t>', </a:t>
            </a:r>
            <a:r>
              <a:rPr lang="en-US" sz="1400" dirty="0">
                <a:solidFill>
                  <a:srgbClr val="00B0F0"/>
                </a:solidFill>
              </a:rPr>
              <a:t>'Dave</a:t>
            </a:r>
            <a:r>
              <a:rPr lang="en-US" sz="1400" dirty="0"/>
              <a:t>', '</a:t>
            </a:r>
            <a:r>
              <a:rPr lang="en-US" sz="1400" dirty="0" err="1"/>
              <a:t>aaa</a:t>
            </a:r>
            <a:r>
              <a:rPr lang="en-US" sz="1400" dirty="0"/>
              <a:t>',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   </a:t>
            </a:r>
            <a:r>
              <a:rPr lang="en-US" sz="1400" dirty="0">
                <a:solidFill>
                  <a:srgbClr val="00B0F0"/>
                </a:solidFill>
              </a:rPr>
              <a:t>17.76</a:t>
            </a:r>
            <a:r>
              <a:rPr lang="en-US" sz="1400" dirty="0"/>
              <a:t>, 17, </a:t>
            </a:r>
            <a:r>
              <a:rPr lang="en-US" sz="1400" dirty="0">
                <a:solidFill>
                  <a:srgbClr val="00B0F0"/>
                </a:solidFill>
              </a:rPr>
              <a:t>17.76</a:t>
            </a:r>
            <a:r>
              <a:rPr lang="en-US" sz="1400" dirty="0"/>
              <a:t>, 17, '</a:t>
            </a:r>
            <a:r>
              <a:rPr lang="en-US" sz="1400" dirty="0" err="1"/>
              <a:t>aaa</a:t>
            </a:r>
            <a:r>
              <a:rPr lang="en-US" sz="1400" dirty="0"/>
              <a:t>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 </a:t>
            </a:r>
            <a:endParaRPr lang="en-US" sz="1400" dirty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VALUES (</a:t>
            </a:r>
            <a:r>
              <a:rPr lang="en-US" sz="1400" dirty="0">
                <a:solidFill>
                  <a:srgbClr val="00B0F0"/>
                </a:solidFill>
              </a:rPr>
              <a:t>'</a:t>
            </a:r>
            <a:r>
              <a:rPr lang="en-US" sz="1400" dirty="0" err="1">
                <a:solidFill>
                  <a:srgbClr val="00B0F0"/>
                </a:solidFill>
              </a:rPr>
              <a:t>bbb</a:t>
            </a:r>
            <a:r>
              <a:rPr lang="en-US" sz="1400" dirty="0"/>
              <a:t>', '</a:t>
            </a:r>
            <a:r>
              <a:rPr lang="en-US" sz="1400" dirty="0" err="1"/>
              <a:t>bbb</a:t>
            </a:r>
            <a:r>
              <a:rPr lang="en-US" sz="1400" dirty="0"/>
              <a:t>', </a:t>
            </a:r>
            <a:r>
              <a:rPr lang="en-US" sz="1400" dirty="0">
                <a:solidFill>
                  <a:srgbClr val="00B0F0"/>
                </a:solidFill>
              </a:rPr>
              <a:t>'David</a:t>
            </a:r>
            <a:r>
              <a:rPr lang="en-US" sz="1400" dirty="0"/>
              <a:t>', </a:t>
            </a:r>
            <a:r>
              <a:rPr lang="en-US" sz="1400" dirty="0">
                <a:solidFill>
                  <a:srgbClr val="00B0F0"/>
                </a:solidFill>
              </a:rPr>
              <a:t>'David</a:t>
            </a:r>
            <a:r>
              <a:rPr lang="en-US" sz="1400" dirty="0"/>
              <a:t>', '</a:t>
            </a:r>
            <a:r>
              <a:rPr lang="en-US" sz="1400" dirty="0" err="1"/>
              <a:t>bbb</a:t>
            </a:r>
            <a:r>
              <a:rPr lang="en-US" sz="1400" dirty="0"/>
              <a:t>',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   </a:t>
            </a:r>
            <a:r>
              <a:rPr lang="en-US" sz="1400" dirty="0">
                <a:solidFill>
                  <a:srgbClr val="00B0F0"/>
                </a:solidFill>
              </a:rPr>
              <a:t>17.092</a:t>
            </a:r>
            <a:r>
              <a:rPr lang="en-US" sz="1400" dirty="0"/>
              <a:t>, 17, </a:t>
            </a:r>
            <a:r>
              <a:rPr lang="en-US" sz="1400" dirty="0">
                <a:solidFill>
                  <a:srgbClr val="00B0F0"/>
                </a:solidFill>
              </a:rPr>
              <a:t>17.092</a:t>
            </a:r>
            <a:r>
              <a:rPr lang="en-US" sz="1400" dirty="0"/>
              <a:t>, 17, '</a:t>
            </a:r>
            <a:r>
              <a:rPr lang="en-US" sz="1400" dirty="0" err="1"/>
              <a:t>bbb</a:t>
            </a:r>
            <a:r>
              <a:rPr lang="en-US" sz="1400" dirty="0" smtClean="0"/>
              <a:t>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VALUES (</a:t>
            </a:r>
            <a:r>
              <a:rPr lang="en-US" sz="1400" dirty="0">
                <a:solidFill>
                  <a:srgbClr val="00B0F0"/>
                </a:solidFill>
              </a:rPr>
              <a:t>'ccc</a:t>
            </a:r>
            <a:r>
              <a:rPr lang="en-US" sz="1400" dirty="0"/>
              <a:t>', 'ccc', </a:t>
            </a:r>
            <a:r>
              <a:rPr lang="en-US" sz="1400" dirty="0">
                <a:solidFill>
                  <a:srgbClr val="00B0F0"/>
                </a:solidFill>
              </a:rPr>
              <a:t>'</a:t>
            </a:r>
            <a:r>
              <a:rPr lang="en-US" sz="1400" dirty="0" err="1">
                <a:solidFill>
                  <a:srgbClr val="00B0F0"/>
                </a:solidFill>
              </a:rPr>
              <a:t>Davidia</a:t>
            </a:r>
            <a:r>
              <a:rPr lang="en-US" sz="1400" dirty="0"/>
              <a:t>', </a:t>
            </a:r>
            <a:r>
              <a:rPr lang="en-US" sz="1400" dirty="0">
                <a:solidFill>
                  <a:srgbClr val="00B0F0"/>
                </a:solidFill>
              </a:rPr>
              <a:t>'</a:t>
            </a:r>
            <a:r>
              <a:rPr lang="en-US" sz="1400" dirty="0" err="1">
                <a:solidFill>
                  <a:srgbClr val="00B0F0"/>
                </a:solidFill>
              </a:rPr>
              <a:t>Davidia</a:t>
            </a:r>
            <a:r>
              <a:rPr lang="en-US" sz="1400" dirty="0"/>
              <a:t>', 'ccc',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   </a:t>
            </a:r>
            <a:r>
              <a:rPr lang="en-US" sz="1400" dirty="0">
                <a:solidFill>
                  <a:srgbClr val="00B0F0"/>
                </a:solidFill>
              </a:rPr>
              <a:t>16.003</a:t>
            </a:r>
            <a:r>
              <a:rPr lang="en-US" sz="1400" dirty="0"/>
              <a:t>, 16, </a:t>
            </a:r>
            <a:r>
              <a:rPr lang="en-US" sz="1400" dirty="0">
                <a:solidFill>
                  <a:srgbClr val="00B0F0"/>
                </a:solidFill>
              </a:rPr>
              <a:t>16.003</a:t>
            </a:r>
            <a:r>
              <a:rPr lang="en-US" sz="1400" dirty="0"/>
              <a:t>, 16, 'ccc</a:t>
            </a:r>
            <a:r>
              <a:rPr lang="en-US" sz="1400" dirty="0" smtClean="0"/>
              <a:t>');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VALUES (</a:t>
            </a:r>
            <a:r>
              <a:rPr lang="en-US" sz="1400" dirty="0">
                <a:solidFill>
                  <a:srgbClr val="00B0F0"/>
                </a:solidFill>
              </a:rPr>
              <a:t>'</a:t>
            </a:r>
            <a:r>
              <a:rPr lang="en-US" sz="1400" dirty="0" err="1">
                <a:solidFill>
                  <a:srgbClr val="00B0F0"/>
                </a:solidFill>
              </a:rPr>
              <a:t>ddd</a:t>
            </a:r>
            <a:r>
              <a:rPr lang="en-US" sz="1400" dirty="0"/>
              <a:t>', '</a:t>
            </a:r>
            <a:r>
              <a:rPr lang="en-US" sz="1400" dirty="0" err="1"/>
              <a:t>ddd</a:t>
            </a:r>
            <a:r>
              <a:rPr lang="en-US" sz="1400" dirty="0"/>
              <a:t>', </a:t>
            </a:r>
            <a:r>
              <a:rPr lang="en-US" sz="1400" dirty="0">
                <a:solidFill>
                  <a:srgbClr val="00B0F0"/>
                </a:solidFill>
              </a:rPr>
              <a:t>'Sophie</a:t>
            </a:r>
            <a:r>
              <a:rPr lang="en-US" sz="1400" dirty="0"/>
              <a:t>', </a:t>
            </a:r>
            <a:r>
              <a:rPr lang="en-US" sz="1400" dirty="0">
                <a:solidFill>
                  <a:srgbClr val="00B0F0"/>
                </a:solidFill>
              </a:rPr>
              <a:t>'Stinky</a:t>
            </a:r>
            <a:r>
              <a:rPr lang="en-US" sz="1400" dirty="0"/>
              <a:t>', '</a:t>
            </a:r>
            <a:r>
              <a:rPr lang="en-US" sz="1400" dirty="0" err="1"/>
              <a:t>ddd</a:t>
            </a:r>
            <a:r>
              <a:rPr lang="en-US" sz="1400" dirty="0"/>
              <a:t>',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   </a:t>
            </a:r>
            <a:r>
              <a:rPr lang="en-US" sz="1400" dirty="0">
                <a:solidFill>
                  <a:srgbClr val="00B0F0"/>
                </a:solidFill>
              </a:rPr>
              <a:t>16.00002</a:t>
            </a:r>
            <a:r>
              <a:rPr lang="en-US" sz="1400" dirty="0"/>
              <a:t>, 16, </a:t>
            </a:r>
            <a:r>
              <a:rPr lang="en-US" sz="1400" dirty="0">
                <a:solidFill>
                  <a:srgbClr val="00B0F0"/>
                </a:solidFill>
              </a:rPr>
              <a:t>16.00002</a:t>
            </a:r>
            <a:r>
              <a:rPr lang="en-US" sz="1400" dirty="0"/>
              <a:t>, 16, '</a:t>
            </a:r>
            <a:r>
              <a:rPr lang="en-US" sz="1400" dirty="0" err="1"/>
              <a:t>ddd</a:t>
            </a:r>
            <a:r>
              <a:rPr lang="en-US" sz="1400" dirty="0"/>
              <a:t>');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36" y="489645"/>
            <a:ext cx="8350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5090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528860"/>
            <a:ext cx="1127125" cy="101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Scalars .. page </a:t>
            </a:r>
            <a:r>
              <a:rPr lang="en-US" dirty="0" smtClean="0"/>
              <a:t>3 </a:t>
            </a:r>
            <a:r>
              <a:rPr lang="en-US" dirty="0"/>
              <a:t>of 6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13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241069" y="1546448"/>
            <a:ext cx="4148051" cy="299015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t3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ADD </a:t>
            </a:r>
            <a:r>
              <a:rPr lang="en-US" sz="1400" dirty="0" err="1"/>
              <a:t>types.fieldtype</a:t>
            </a:r>
            <a:r>
              <a:rPr lang="en-US" sz="1400" dirty="0"/>
              <a:t>[@class</a:t>
            </a:r>
            <a:r>
              <a:rPr lang="en-US" sz="1400" dirty="0" smtClean="0"/>
              <a:t>=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'</a:t>
            </a:r>
            <a:r>
              <a:rPr lang="en-US" sz="1400" dirty="0" err="1" smtClean="0"/>
              <a:t>org.apache.solr.schema</a:t>
            </a:r>
            <a:r>
              <a:rPr lang="en-US" sz="1400" dirty="0" err="1" smtClean="0">
                <a:solidFill>
                  <a:srgbClr val="00B0F0"/>
                </a:solidFill>
              </a:rPr>
              <a:t>.StrField</a:t>
            </a:r>
            <a:r>
              <a:rPr lang="en-US" sz="1400" dirty="0"/>
              <a:t>',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@name='StrField53'];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t3 </a:t>
            </a:r>
            <a:endParaRPr lang="en-US" sz="14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ADD </a:t>
            </a:r>
            <a:r>
              <a:rPr lang="en-US" sz="1400" dirty="0" err="1"/>
              <a:t>fieldType</a:t>
            </a:r>
            <a:r>
              <a:rPr lang="en-US" sz="1400" dirty="0"/>
              <a:t>[@name='TextField54',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@class='</a:t>
            </a:r>
            <a:r>
              <a:rPr lang="en-US" sz="1400" dirty="0" err="1"/>
              <a:t>solr.</a:t>
            </a:r>
            <a:r>
              <a:rPr lang="en-US" sz="1400" dirty="0" err="1">
                <a:solidFill>
                  <a:srgbClr val="00B0F0"/>
                </a:solidFill>
              </a:rPr>
              <a:t>TextField</a:t>
            </a:r>
            <a:r>
              <a:rPr lang="en-US" sz="1400" dirty="0"/>
              <a:t>'] WITH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'{"</a:t>
            </a:r>
            <a:r>
              <a:rPr lang="en-US" sz="1400" dirty="0"/>
              <a:t>analyzer":{"</a:t>
            </a:r>
            <a:r>
              <a:rPr lang="en-US" sz="1400" dirty="0" err="1"/>
              <a:t>tokenizer</a:t>
            </a:r>
            <a:r>
              <a:rPr lang="en-US" sz="1400" dirty="0"/>
              <a:t>":{"class</a:t>
            </a:r>
            <a:r>
              <a:rPr lang="en-US" sz="1400" dirty="0" smtClean="0"/>
              <a:t>":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"</a:t>
            </a:r>
            <a:r>
              <a:rPr lang="en-US" sz="1400" dirty="0" err="1"/>
              <a:t>solr</a:t>
            </a:r>
            <a:r>
              <a:rPr lang="en-US" sz="1400" dirty="0" err="1">
                <a:solidFill>
                  <a:srgbClr val="00B0F0"/>
                </a:solidFill>
              </a:rPr>
              <a:t>.KeywordTokenizer</a:t>
            </a:r>
            <a:r>
              <a:rPr lang="en-US" sz="1400" dirty="0" err="1"/>
              <a:t>Factory</a:t>
            </a:r>
            <a:r>
              <a:rPr lang="en-US" sz="1400" dirty="0" smtClean="0"/>
              <a:t>"},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"</a:t>
            </a:r>
            <a:r>
              <a:rPr lang="en-US" sz="1400" dirty="0"/>
              <a:t>filter":{"class":"</a:t>
            </a:r>
            <a:r>
              <a:rPr lang="en-US" sz="1400" dirty="0" err="1"/>
              <a:t>solr</a:t>
            </a:r>
            <a:r>
              <a:rPr lang="en-US" sz="1400" dirty="0" err="1">
                <a:solidFill>
                  <a:srgbClr val="00B0F0"/>
                </a:solidFill>
              </a:rPr>
              <a:t>.LowerCaseFilter</a:t>
            </a:r>
            <a:r>
              <a:rPr lang="en-US" sz="1400" dirty="0" err="1"/>
              <a:t>Factory</a:t>
            </a:r>
            <a:r>
              <a:rPr lang="en-US" sz="1400" dirty="0"/>
              <a:t>"}}}';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99461" y="1546448"/>
            <a:ext cx="4148051" cy="2538499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400" dirty="0" smtClean="0"/>
              <a:t>ALTER SEARCH INDEX SCHEMA ON t3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400" dirty="0" smtClean="0"/>
              <a:t>   ADD </a:t>
            </a:r>
            <a:r>
              <a:rPr lang="en-US" sz="1400" dirty="0" err="1" smtClean="0"/>
              <a:t>types.fieldtype</a:t>
            </a:r>
            <a:r>
              <a:rPr lang="en-US" sz="1400" dirty="0" smtClean="0"/>
              <a:t>[@class=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400" dirty="0"/>
              <a:t>	</a:t>
            </a:r>
            <a:r>
              <a:rPr lang="en-US" sz="1400" dirty="0" smtClean="0"/>
              <a:t>'</a:t>
            </a:r>
            <a:r>
              <a:rPr lang="en-US" sz="1400" dirty="0" err="1" smtClean="0"/>
              <a:t>org.apache.solr.schema</a:t>
            </a:r>
            <a:r>
              <a:rPr lang="en-US" sz="1400" dirty="0" err="1" smtClean="0">
                <a:solidFill>
                  <a:srgbClr val="00B0F0"/>
                </a:solidFill>
              </a:rPr>
              <a:t>.TrieDoubleField</a:t>
            </a:r>
            <a:r>
              <a:rPr lang="en-US" sz="1400" dirty="0" smtClean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400" dirty="0"/>
              <a:t>	</a:t>
            </a:r>
            <a:r>
              <a:rPr lang="en-US" sz="1400" dirty="0" smtClean="0"/>
              <a:t>@name='TrieDoubleField55'];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1400" dirty="0" smtClean="0"/>
          </a:p>
          <a:p>
            <a:pPr marL="635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400" dirty="0" smtClean="0"/>
              <a:t>ALTER SEARCH INDEX SCHEMA ON t3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400" dirty="0" smtClean="0"/>
              <a:t>   ADD </a:t>
            </a:r>
            <a:r>
              <a:rPr lang="en-US" sz="1400" dirty="0" err="1" smtClean="0"/>
              <a:t>types.fieldtype</a:t>
            </a:r>
            <a:r>
              <a:rPr lang="en-US" sz="1400" dirty="0" smtClean="0"/>
              <a:t>[@class=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400" dirty="0"/>
              <a:t>	</a:t>
            </a:r>
            <a:r>
              <a:rPr lang="en-US" sz="1400" dirty="0" smtClean="0"/>
              <a:t>'</a:t>
            </a:r>
            <a:r>
              <a:rPr lang="en-US" sz="1400" dirty="0" err="1" smtClean="0"/>
              <a:t>org.apache.solr.schema.</a:t>
            </a:r>
            <a:r>
              <a:rPr lang="en-US" sz="1400" dirty="0" err="1" smtClean="0">
                <a:solidFill>
                  <a:srgbClr val="00B0F0"/>
                </a:solidFill>
              </a:rPr>
              <a:t>TrieIntField</a:t>
            </a:r>
            <a:r>
              <a:rPr lang="en-US" sz="1400" dirty="0" smtClean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400" dirty="0"/>
              <a:t>	</a:t>
            </a:r>
            <a:r>
              <a:rPr lang="en-US" sz="1400" dirty="0" smtClean="0"/>
              <a:t>@name='TrieIntField56'];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99060" y="3105195"/>
            <a:ext cx="4151497" cy="921561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73" y="3735070"/>
            <a:ext cx="841375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0339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Scalars .. page 4</a:t>
            </a:r>
            <a:r>
              <a:rPr lang="en-US" dirty="0" smtClean="0"/>
              <a:t> </a:t>
            </a:r>
            <a:r>
              <a:rPr lang="en-US" dirty="0"/>
              <a:t>of 6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374072" y="1151456"/>
            <a:ext cx="4148051" cy="2990157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B0F0"/>
                </a:solidFill>
              </a:rPr>
              <a:t>ALTER SEARCH INDEX SCHEMA ON t3 ADD </a:t>
            </a:r>
            <a:r>
              <a:rPr lang="en-US" sz="1400" dirty="0" err="1">
                <a:solidFill>
                  <a:srgbClr val="00B0F0"/>
                </a:solidFill>
              </a:rPr>
              <a:t>fields.field</a:t>
            </a:r>
            <a:r>
              <a:rPr lang="en-US" sz="1400" dirty="0">
                <a:solidFill>
                  <a:srgbClr val="00B0F0"/>
                </a:solidFill>
              </a:rPr>
              <a:t>[@name='col3', 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B0F0"/>
                </a:solidFill>
              </a:rPr>
              <a:t>   @type='StrField53', @</a:t>
            </a:r>
            <a:r>
              <a:rPr lang="en-US" sz="1400" dirty="0" err="1">
                <a:solidFill>
                  <a:srgbClr val="00B0F0"/>
                </a:solidFill>
              </a:rPr>
              <a:t>docValues</a:t>
            </a:r>
            <a:r>
              <a:rPr lang="en-US" sz="1400" dirty="0">
                <a:solidFill>
                  <a:srgbClr val="00B0F0"/>
                </a:solidFill>
              </a:rPr>
              <a:t>='true'];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t3 ADD </a:t>
            </a:r>
            <a:r>
              <a:rPr lang="en-US" sz="1400" dirty="0" err="1"/>
              <a:t>fields.field</a:t>
            </a:r>
            <a:r>
              <a:rPr lang="en-US" sz="1400" dirty="0"/>
              <a:t>[@name='col4', 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@type='TextField54', @</a:t>
            </a:r>
            <a:r>
              <a:rPr lang="en-US" sz="1400" dirty="0" err="1"/>
              <a:t>docValues</a:t>
            </a:r>
            <a:r>
              <a:rPr lang="en-US" sz="1400" dirty="0"/>
              <a:t>='true'];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t3 ADD </a:t>
            </a:r>
            <a:r>
              <a:rPr lang="en-US" sz="1400" dirty="0" err="1"/>
              <a:t>fields.field</a:t>
            </a:r>
            <a:r>
              <a:rPr lang="en-US" sz="1400" dirty="0"/>
              <a:t>[@name='col6', 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@type='TrieDoubleField55', @</a:t>
            </a:r>
            <a:r>
              <a:rPr lang="en-US" sz="1400" dirty="0" err="1"/>
              <a:t>docValues</a:t>
            </a:r>
            <a:r>
              <a:rPr lang="en-US" sz="1400" dirty="0"/>
              <a:t>='true'];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t3 ADD </a:t>
            </a:r>
            <a:r>
              <a:rPr lang="en-US" sz="1400" dirty="0" err="1"/>
              <a:t>fields.field</a:t>
            </a:r>
            <a:r>
              <a:rPr lang="en-US" sz="1400" dirty="0"/>
              <a:t>[@name='col7', 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@type='TrieIntField56', @</a:t>
            </a:r>
            <a:r>
              <a:rPr lang="en-US" sz="1400" dirty="0" err="1"/>
              <a:t>docValues</a:t>
            </a:r>
            <a:r>
              <a:rPr lang="en-US" sz="1400" dirty="0"/>
              <a:t>='true'];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RELOAD  SEARCH INDEX ON t3;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REBUILD SEARCH INDEX ON t3;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528860"/>
            <a:ext cx="1127125" cy="101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1084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Scalars .. page </a:t>
            </a:r>
            <a:r>
              <a:rPr lang="en-US" dirty="0" smtClean="0"/>
              <a:t>5 </a:t>
            </a:r>
            <a:r>
              <a:rPr lang="en-US" dirty="0"/>
              <a:t>of 6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374072" y="818520"/>
            <a:ext cx="8437419" cy="3547538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SELECT * FROM </a:t>
            </a:r>
            <a:r>
              <a:rPr lang="en-US" sz="1400" dirty="0" smtClean="0"/>
              <a:t>t3 ORDER </a:t>
            </a:r>
            <a:r>
              <a:rPr lang="en-US" sz="1400" dirty="0"/>
              <a:t>BY col6 ASC, col7 DESC, col3 ASC</a:t>
            </a:r>
            <a:r>
              <a:rPr lang="en-US" sz="1400" dirty="0" smtClean="0"/>
              <a:t>;</a:t>
            </a:r>
            <a:endParaRPr lang="en-US" sz="1400" dirty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SELECT * FROM </a:t>
            </a:r>
            <a:r>
              <a:rPr lang="en-US" sz="1400" dirty="0" smtClean="0"/>
              <a:t>t3 WHERE </a:t>
            </a:r>
            <a:r>
              <a:rPr lang="en-US" sz="1400" dirty="0"/>
              <a:t>col6 &gt; 12.0 AND col7 &lt; 26</a:t>
            </a:r>
            <a:r>
              <a:rPr lang="en-US" sz="1400" dirty="0" smtClean="0"/>
              <a:t>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//  The </a:t>
            </a:r>
            <a:r>
              <a:rPr lang="en-US" sz="1400" dirty="0" smtClean="0">
                <a:solidFill>
                  <a:srgbClr val="FF0000"/>
                </a:solidFill>
              </a:rPr>
              <a:t>statement </a:t>
            </a:r>
            <a:r>
              <a:rPr lang="en-US" sz="1400" dirty="0">
                <a:solidFill>
                  <a:srgbClr val="FF0000"/>
                </a:solidFill>
              </a:rPr>
              <a:t>below fails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SELECT * FROM </a:t>
            </a:r>
            <a:r>
              <a:rPr lang="en-US" sz="1400" dirty="0" smtClean="0">
                <a:solidFill>
                  <a:srgbClr val="FF0000"/>
                </a:solidFill>
              </a:rPr>
              <a:t>t3 WHERE </a:t>
            </a:r>
            <a:r>
              <a:rPr lang="en-US" sz="1400" dirty="0">
                <a:solidFill>
                  <a:srgbClr val="FF0000"/>
                </a:solidFill>
              </a:rPr>
              <a:t>col6 &gt; 12.0 OR col7 &lt; 26</a:t>
            </a:r>
            <a:r>
              <a:rPr lang="en-US" sz="1400" dirty="0" smtClean="0">
                <a:solidFill>
                  <a:srgbClr val="FF0000"/>
                </a:solidFill>
              </a:rPr>
              <a:t>;</a:t>
            </a:r>
            <a:endParaRPr lang="en-US" sz="1400" dirty="0">
              <a:solidFill>
                <a:srgbClr val="FF0000"/>
              </a:solidFill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 smtClean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SELECT </a:t>
            </a:r>
            <a:r>
              <a:rPr lang="en-US" sz="1400" dirty="0"/>
              <a:t>* FROM </a:t>
            </a:r>
            <a:r>
              <a:rPr lang="en-US" sz="1400" dirty="0" smtClean="0"/>
              <a:t>t3 WHERE </a:t>
            </a:r>
            <a:r>
              <a:rPr lang="en-US" sz="1400" dirty="0" err="1"/>
              <a:t>solr_query</a:t>
            </a:r>
            <a:r>
              <a:rPr lang="en-US" sz="1400" dirty="0"/>
              <a:t> = 'col6:[12.0 TO *] OR col7:[* TO 26</a:t>
            </a:r>
            <a:r>
              <a:rPr lang="en-US" sz="1400" dirty="0" smtClean="0"/>
              <a:t>]';   </a:t>
            </a:r>
            <a:endParaRPr lang="en-US" sz="1400" dirty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SELECT * FROM t3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WHERE </a:t>
            </a:r>
            <a:r>
              <a:rPr lang="en-US" sz="1400" dirty="0" err="1"/>
              <a:t>solr_query</a:t>
            </a:r>
            <a:r>
              <a:rPr lang="en-US" sz="1400" dirty="0"/>
              <a:t> = 'col6:[12.0 TO *] AND col7:[* TO -10</a:t>
            </a:r>
            <a:r>
              <a:rPr lang="en-US" sz="1400" dirty="0" smtClean="0"/>
              <a:t>]';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//  The </a:t>
            </a:r>
            <a:r>
              <a:rPr lang="en-US" sz="1400" dirty="0" smtClean="0">
                <a:solidFill>
                  <a:srgbClr val="FF0000"/>
                </a:solidFill>
              </a:rPr>
              <a:t>statement </a:t>
            </a:r>
            <a:r>
              <a:rPr lang="en-US" sz="1400" dirty="0">
                <a:solidFill>
                  <a:srgbClr val="FF0000"/>
                </a:solidFill>
              </a:rPr>
              <a:t>below fails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SELECT * FROM t3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WHERE </a:t>
            </a:r>
            <a:r>
              <a:rPr lang="en-US" sz="1400" dirty="0" err="1">
                <a:solidFill>
                  <a:srgbClr val="FF0000"/>
                </a:solidFill>
              </a:rPr>
              <a:t>solr_query</a:t>
            </a:r>
            <a:r>
              <a:rPr lang="en-US" sz="1400" dirty="0">
                <a:solidFill>
                  <a:srgbClr val="FF0000"/>
                </a:solidFill>
              </a:rPr>
              <a:t> = 'col6:[12.0 TO *] AND col7:[* TO 26]' ORDER BY col6 ASC</a:t>
            </a:r>
            <a:r>
              <a:rPr lang="en-US" sz="1400" dirty="0" smtClean="0">
                <a:solidFill>
                  <a:srgbClr val="FF0000"/>
                </a:solidFill>
              </a:rPr>
              <a:t>;</a:t>
            </a:r>
            <a:endParaRPr lang="en-US" sz="1400" dirty="0">
              <a:solidFill>
                <a:srgbClr val="FF0000"/>
              </a:solidFill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 smtClean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SELECT </a:t>
            </a:r>
            <a:r>
              <a:rPr lang="en-US" sz="1400" dirty="0"/>
              <a:t>* FROM t3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WHERE </a:t>
            </a:r>
            <a:r>
              <a:rPr lang="en-US" sz="1400" dirty="0" err="1"/>
              <a:t>solr_query</a:t>
            </a:r>
            <a:r>
              <a:rPr lang="en-US" sz="1400" dirty="0"/>
              <a:t> = '{"q" : "col6:[12.0 TO *] AND col7:[* TO 26]", </a:t>
            </a:r>
            <a:endParaRPr lang="en-US" sz="1400" dirty="0" smtClean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"</a:t>
            </a:r>
            <a:r>
              <a:rPr lang="en-US" sz="1400" dirty="0"/>
              <a:t>sort":"col6 ASC, col7 DESC, col3 ASC" }';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528860"/>
            <a:ext cx="1127125" cy="101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430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Scalars .. page 6</a:t>
            </a:r>
            <a:r>
              <a:rPr lang="en-US" dirty="0" smtClean="0"/>
              <a:t> </a:t>
            </a:r>
            <a:r>
              <a:rPr lang="en-US" dirty="0"/>
              <a:t>of 6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16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789710" y="1365495"/>
            <a:ext cx="2435630" cy="2861016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SELECT * FROM t3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WHERE </a:t>
            </a:r>
            <a:r>
              <a:rPr lang="en-US" sz="1400" dirty="0">
                <a:solidFill>
                  <a:srgbClr val="00B0F0"/>
                </a:solidFill>
              </a:rPr>
              <a:t>col3</a:t>
            </a:r>
            <a:r>
              <a:rPr lang="en-US" sz="1400" dirty="0"/>
              <a:t> LIKE </a:t>
            </a:r>
            <a:r>
              <a:rPr lang="en-US" sz="1400" dirty="0">
                <a:solidFill>
                  <a:srgbClr val="00B0F0"/>
                </a:solidFill>
              </a:rPr>
              <a:t>'</a:t>
            </a:r>
            <a:r>
              <a:rPr lang="en-US" sz="1400" dirty="0" err="1">
                <a:solidFill>
                  <a:srgbClr val="00B0F0"/>
                </a:solidFill>
              </a:rPr>
              <a:t>Dav</a:t>
            </a:r>
            <a:r>
              <a:rPr lang="en-US" sz="1400" dirty="0" smtClean="0">
                <a:solidFill>
                  <a:srgbClr val="00B0F0"/>
                </a:solidFill>
              </a:rPr>
              <a:t>%</a:t>
            </a:r>
            <a:r>
              <a:rPr lang="en-US" sz="1400" dirty="0" smtClean="0"/>
              <a:t>';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WHERE </a:t>
            </a:r>
            <a:r>
              <a:rPr lang="en-US" sz="1400" dirty="0">
                <a:solidFill>
                  <a:srgbClr val="00B0F0"/>
                </a:solidFill>
              </a:rPr>
              <a:t>col3</a:t>
            </a:r>
            <a:r>
              <a:rPr lang="en-US" sz="1400" dirty="0"/>
              <a:t> LIKE </a:t>
            </a:r>
            <a:r>
              <a:rPr lang="en-US" sz="1400" dirty="0">
                <a:solidFill>
                  <a:srgbClr val="00B0F0"/>
                </a:solidFill>
              </a:rPr>
              <a:t>'</a:t>
            </a:r>
            <a:r>
              <a:rPr lang="en-US" sz="1400" dirty="0" err="1">
                <a:solidFill>
                  <a:srgbClr val="00B0F0"/>
                </a:solidFill>
              </a:rPr>
              <a:t>dav</a:t>
            </a:r>
            <a:r>
              <a:rPr lang="en-US" sz="1400" dirty="0">
                <a:solidFill>
                  <a:srgbClr val="00B0F0"/>
                </a:solidFill>
              </a:rPr>
              <a:t>%</a:t>
            </a:r>
            <a:r>
              <a:rPr lang="en-US" sz="1400" dirty="0"/>
              <a:t>';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 smtClean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SELECT * FROM t3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WHERE </a:t>
            </a:r>
            <a:r>
              <a:rPr lang="en-US" sz="1400" dirty="0">
                <a:solidFill>
                  <a:srgbClr val="00B0F0"/>
                </a:solidFill>
              </a:rPr>
              <a:t>col4</a:t>
            </a:r>
            <a:r>
              <a:rPr lang="en-US" sz="1400" dirty="0"/>
              <a:t> LIKE </a:t>
            </a:r>
            <a:r>
              <a:rPr lang="en-US" sz="1400" dirty="0">
                <a:solidFill>
                  <a:srgbClr val="00B0F0"/>
                </a:solidFill>
              </a:rPr>
              <a:t>'</a:t>
            </a:r>
            <a:r>
              <a:rPr lang="en-US" sz="1400" dirty="0" err="1">
                <a:solidFill>
                  <a:srgbClr val="00B0F0"/>
                </a:solidFill>
              </a:rPr>
              <a:t>Dav</a:t>
            </a:r>
            <a:r>
              <a:rPr lang="en-US" sz="1400" dirty="0">
                <a:solidFill>
                  <a:srgbClr val="00B0F0"/>
                </a:solidFill>
              </a:rPr>
              <a:t>%</a:t>
            </a:r>
            <a:r>
              <a:rPr lang="en-US" sz="1400" dirty="0"/>
              <a:t>';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 smtClean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WHERE </a:t>
            </a:r>
            <a:r>
              <a:rPr lang="en-US" sz="1400" dirty="0">
                <a:solidFill>
                  <a:srgbClr val="00B0F0"/>
                </a:solidFill>
              </a:rPr>
              <a:t>col4</a:t>
            </a:r>
            <a:r>
              <a:rPr lang="en-US" sz="1400" dirty="0"/>
              <a:t> LIKE </a:t>
            </a:r>
            <a:r>
              <a:rPr lang="en-US" sz="1400" dirty="0">
                <a:solidFill>
                  <a:srgbClr val="00B0F0"/>
                </a:solidFill>
              </a:rPr>
              <a:t>'</a:t>
            </a:r>
            <a:r>
              <a:rPr lang="en-US" sz="1400" dirty="0" err="1">
                <a:solidFill>
                  <a:srgbClr val="00B0F0"/>
                </a:solidFill>
              </a:rPr>
              <a:t>dav</a:t>
            </a:r>
            <a:r>
              <a:rPr lang="en-US" sz="1400" dirty="0">
                <a:solidFill>
                  <a:srgbClr val="00B0F0"/>
                </a:solidFill>
              </a:rPr>
              <a:t>%</a:t>
            </a:r>
            <a:r>
              <a:rPr lang="en-US" sz="1400" dirty="0"/>
              <a:t>';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 smtClean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WHERE </a:t>
            </a:r>
            <a:r>
              <a:rPr lang="en-US" sz="1400" dirty="0">
                <a:solidFill>
                  <a:srgbClr val="00B0F0"/>
                </a:solidFill>
              </a:rPr>
              <a:t>col4</a:t>
            </a:r>
            <a:r>
              <a:rPr lang="en-US" sz="1400" dirty="0"/>
              <a:t> LIKE '</a:t>
            </a:r>
            <a:r>
              <a:rPr lang="en-US" sz="1400" dirty="0">
                <a:solidFill>
                  <a:srgbClr val="00B0F0"/>
                </a:solidFill>
              </a:rPr>
              <a:t>%</a:t>
            </a:r>
            <a:r>
              <a:rPr lang="en-US" sz="1400" dirty="0" err="1">
                <a:solidFill>
                  <a:srgbClr val="00B0F0"/>
                </a:solidFill>
              </a:rPr>
              <a:t>av</a:t>
            </a:r>
            <a:r>
              <a:rPr lang="en-US" sz="1400" dirty="0">
                <a:solidFill>
                  <a:srgbClr val="00B0F0"/>
                </a:solidFill>
              </a:rPr>
              <a:t>%</a:t>
            </a:r>
            <a:r>
              <a:rPr lang="en-US" sz="1400" dirty="0"/>
              <a:t>';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528860"/>
            <a:ext cx="1127125" cy="101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20" y="1662314"/>
            <a:ext cx="1218709" cy="1526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12040" y="17119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col3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12039" y="31891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col4</a:t>
            </a:r>
          </a:p>
        </p:txBody>
      </p:sp>
    </p:spTree>
    <p:extLst>
      <p:ext uri="{BB962C8B-B14F-4D97-AF65-F5344CB8AC3E}">
        <p14:creationId xmlns:p14="http://schemas.microsoft.com/office/powerpoint/2010/main" val="1987518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to End Example: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17</a:t>
            </a:fld>
            <a:endParaRPr lang="uk-UA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318" y="3002263"/>
            <a:ext cx="2779713" cy="163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Placeholder 6"/>
          <p:cNvSpPr>
            <a:spLocks noGrp="1"/>
          </p:cNvSpPr>
          <p:nvPr>
            <p:ph type="body" idx="1"/>
          </p:nvPr>
        </p:nvSpPr>
        <p:spPr>
          <a:xfrm>
            <a:off x="457200" y="3015512"/>
            <a:ext cx="3409406" cy="1189095"/>
          </a:xfrm>
        </p:spPr>
        <p:txBody>
          <a:bodyPr/>
          <a:lstStyle/>
          <a:p>
            <a:r>
              <a:rPr lang="en-US" sz="2000" dirty="0" smtClean="0"/>
              <a:t>Scalars; </a:t>
            </a:r>
            <a:r>
              <a:rPr lang="en-US" sz="2000" dirty="0" err="1" smtClean="0"/>
              <a:t>StrField</a:t>
            </a:r>
            <a:r>
              <a:rPr lang="en-US" sz="2000" dirty="0" smtClean="0"/>
              <a:t>, (</a:t>
            </a:r>
            <a:r>
              <a:rPr lang="en-US" sz="2000" dirty="0" err="1" smtClean="0"/>
              <a:t>numerics</a:t>
            </a:r>
            <a:r>
              <a:rPr lang="en-US" sz="2000" dirty="0" smtClean="0"/>
              <a:t>), </a:t>
            </a:r>
            <a:r>
              <a:rPr lang="en-US" sz="2000" i="1" dirty="0" err="1" smtClean="0"/>
              <a:t>TextField</a:t>
            </a:r>
            <a:r>
              <a:rPr lang="en-US" sz="2000" i="1" dirty="0" smtClean="0"/>
              <a:t> with </a:t>
            </a:r>
            <a:r>
              <a:rPr lang="en-US" sz="2000" i="1" dirty="0" err="1" smtClean="0"/>
              <a:t>KeywordTokenizer</a:t>
            </a:r>
            <a:r>
              <a:rPr lang="en-US" sz="2000" i="1" dirty="0" smtClean="0"/>
              <a:t> </a:t>
            </a:r>
            <a:r>
              <a:rPr lang="en-US" sz="2000" dirty="0" smtClean="0"/>
              <a:t>Review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32714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predicates: CQL or JSON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18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4538751" y="900237"/>
            <a:ext cx="42478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docs.datastax.com/en/datastax_enterprise/4.8/datastax_enterprise/srch/srchJSON.html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smtClean="0"/>
              <a:t>docs.datastax.com/en/datastax_enterprise/4.8/datastax_enterprise/srch/srchCql.html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2409" y="1485012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CQL (search predicates)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87947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JSON (search predicates)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92" y="1955350"/>
            <a:ext cx="3251487" cy="1512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3"/>
          <p:cNvSpPr>
            <a:spLocks noGrp="1"/>
          </p:cNvSpPr>
          <p:nvPr>
            <p:ph sz="quarter" idx="16"/>
          </p:nvPr>
        </p:nvSpPr>
        <p:spPr>
          <a:xfrm>
            <a:off x="4842914" y="2196342"/>
            <a:ext cx="3843886" cy="428389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B0F0"/>
                </a:solidFill>
              </a:rPr>
              <a:t>WHERE </a:t>
            </a:r>
            <a:r>
              <a:rPr lang="en-US" sz="1400" dirty="0" err="1">
                <a:solidFill>
                  <a:srgbClr val="00B0F0"/>
                </a:solidFill>
              </a:rPr>
              <a:t>solr_query</a:t>
            </a:r>
            <a:r>
              <a:rPr lang="en-US" sz="1400" dirty="0">
                <a:solidFill>
                  <a:srgbClr val="00B0F0"/>
                </a:solidFill>
              </a:rPr>
              <a:t> = 'col6:[12.0 TO *] </a:t>
            </a:r>
            <a:endParaRPr lang="en-US" sz="1400" dirty="0" smtClean="0">
              <a:solidFill>
                <a:srgbClr val="00B0F0"/>
              </a:solidFill>
            </a:endParaRP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B0F0"/>
                </a:solidFill>
              </a:rPr>
              <a:t>OR </a:t>
            </a:r>
            <a:r>
              <a:rPr lang="en-US" sz="1400" dirty="0">
                <a:solidFill>
                  <a:srgbClr val="00B0F0"/>
                </a:solidFill>
              </a:rPr>
              <a:t>col7:[* TO 26</a:t>
            </a:r>
            <a:r>
              <a:rPr lang="en-US" sz="1400" dirty="0" smtClean="0">
                <a:solidFill>
                  <a:srgbClr val="00B0F0"/>
                </a:solidFill>
              </a:rPr>
              <a:t>]';   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4842914" y="2845913"/>
            <a:ext cx="3943639" cy="1016809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400" dirty="0" smtClean="0">
                <a:solidFill>
                  <a:srgbClr val="00B0F0"/>
                </a:solidFill>
              </a:rPr>
              <a:t>WHERE </a:t>
            </a:r>
            <a:r>
              <a:rPr lang="en-US" sz="1400" dirty="0" err="1" smtClean="0">
                <a:solidFill>
                  <a:srgbClr val="00B0F0"/>
                </a:solidFill>
              </a:rPr>
              <a:t>solr_query</a:t>
            </a:r>
            <a:r>
              <a:rPr lang="en-US" sz="1400" dirty="0" smtClean="0">
                <a:solidFill>
                  <a:srgbClr val="00B0F0"/>
                </a:solidFill>
              </a:rPr>
              <a:t> = '{"q" : "col6:[12.0 TO *] AND 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400" dirty="0" smtClean="0">
                <a:solidFill>
                  <a:srgbClr val="00B0F0"/>
                </a:solidFill>
              </a:rPr>
              <a:t>col7:[* TO 26]", 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400" dirty="0" smtClean="0">
                <a:solidFill>
                  <a:srgbClr val="00B0F0"/>
                </a:solidFill>
              </a:rPr>
              <a:t>"sort":"col6 ASC, col7 DESC, col3 ASC" }';</a:t>
            </a:r>
            <a:endParaRPr lang="en-US" sz="1400" dirty="0">
              <a:solidFill>
                <a:srgbClr val="00B0F0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258" y="2385774"/>
            <a:ext cx="773084" cy="96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2687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19</a:t>
            </a:fld>
            <a:endParaRPr lang="uk-UA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73" y="1254875"/>
            <a:ext cx="26670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CQL Completeness: DSE 6.x, and pre 6.x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374072" y="1367587"/>
            <a:ext cx="6325986" cy="2032319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/>
              <a:t>&gt;   &lt;   &lt;=   =&gt;   =   !=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b="1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/>
              <a:t>IS NOT NULL</a:t>
            </a:r>
          </a:p>
          <a:p>
            <a:pPr defTabSz="457200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FF0000"/>
                </a:solidFill>
              </a:rPr>
              <a:t>IS NULL		(Fails: 6.0 and before)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/>
              <a:t>IN		(col in list of static values)</a:t>
            </a:r>
          </a:p>
          <a:p>
            <a:pPr defTabSz="457200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/>
              <a:t>CONTAINS	(Array/collection types: Set, List Map)</a:t>
            </a:r>
          </a:p>
          <a:p>
            <a:pPr defTabSz="457200">
              <a:spcBef>
                <a:spcPts val="0"/>
              </a:spcBef>
              <a:spcAft>
                <a:spcPts val="0"/>
              </a:spcAft>
            </a:pPr>
            <a:endParaRPr lang="en-US" sz="1800" b="1" dirty="0" smtClean="0"/>
          </a:p>
          <a:p>
            <a:pPr defTabSz="457200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/>
              <a:t>LIKE			(</a:t>
            </a:r>
            <a:r>
              <a:rPr lang="en-US" sz="1800" b="1" dirty="0" err="1" smtClean="0"/>
              <a:t>StrField</a:t>
            </a:r>
            <a:r>
              <a:rPr lang="en-US" sz="1800" b="1" dirty="0" smtClean="0"/>
              <a:t>, </a:t>
            </a:r>
            <a:r>
              <a:rPr lang="en-US" sz="1800" b="1" dirty="0" smtClean="0">
                <a:solidFill>
                  <a:srgbClr val="FF0000"/>
                </a:solidFill>
              </a:rPr>
              <a:t>fails on </a:t>
            </a:r>
            <a:r>
              <a:rPr lang="en-US" sz="1800" b="1" dirty="0" err="1" smtClean="0">
                <a:solidFill>
                  <a:srgbClr val="FF0000"/>
                </a:solidFill>
              </a:rPr>
              <a:t>TextField</a:t>
            </a:r>
            <a:r>
              <a:rPr lang="en-US" sz="1800" b="1" dirty="0" smtClean="0"/>
              <a:t>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984453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pairs – Match the </a:t>
            </a:r>
            <a:r>
              <a:rPr lang="en-US" dirty="0" smtClean="0"/>
              <a:t>query on </a:t>
            </a:r>
            <a:r>
              <a:rPr lang="en-US" dirty="0"/>
              <a:t>the right with the </a:t>
            </a:r>
            <a:r>
              <a:rPr lang="en-US" dirty="0" smtClean="0"/>
              <a:t>scalar, non-scalar label on </a:t>
            </a:r>
            <a:r>
              <a:rPr lang="en-US" dirty="0"/>
              <a:t>the left 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Lab: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2</a:t>
            </a:fld>
            <a:endParaRPr lang="uk-UA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068" y="1702021"/>
            <a:ext cx="2813108" cy="2373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103" y="715241"/>
            <a:ext cx="15367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2166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848" y="386848"/>
            <a:ext cx="8229600" cy="548048"/>
          </a:xfrm>
        </p:spPr>
        <p:txBody>
          <a:bodyPr/>
          <a:lstStyle/>
          <a:p>
            <a:r>
              <a:rPr lang="en-US" dirty="0" smtClean="0"/>
              <a:t>CONTAINS   </a:t>
            </a:r>
            <a:r>
              <a:rPr lang="en-US" smtClean="0"/>
              <a:t>multiValued</a:t>
            </a:r>
            <a:r>
              <a:rPr lang="en-US" dirty="0" smtClean="0"/>
              <a:t> </a:t>
            </a:r>
            <a:r>
              <a:rPr lang="en-US" dirty="0" smtClean="0"/>
              <a:t>: field property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457200" y="1054251"/>
            <a:ext cx="3649287" cy="3477087"/>
          </a:xfrm>
        </p:spPr>
        <p:txBody>
          <a:bodyPr/>
          <a:lstStyle/>
          <a:p>
            <a:pPr defTabSz="457200"/>
            <a:r>
              <a:rPr lang="en-US" sz="1800" dirty="0" smtClean="0"/>
              <a:t>Collections: SET, LIST, MAP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	</a:t>
            </a:r>
            <a:r>
              <a:rPr lang="en-US" sz="1400" dirty="0" smtClean="0"/>
              <a:t>CREATE </a:t>
            </a:r>
            <a:r>
              <a:rPr lang="en-US" sz="1400" dirty="0"/>
              <a:t>TABLE </a:t>
            </a:r>
            <a:r>
              <a:rPr lang="en-US" sz="1400" dirty="0" err="1"/>
              <a:t>my_table</a:t>
            </a:r>
            <a:r>
              <a:rPr lang="en-US" sz="1400" dirty="0"/>
              <a:t>                         </a:t>
            </a:r>
            <a:endParaRPr lang="en-US" sz="14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	(                                                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	col1    </a:t>
            </a:r>
            <a:r>
              <a:rPr lang="en-US" sz="1400" dirty="0"/>
              <a:t>TEXT,         </a:t>
            </a:r>
            <a:endParaRPr lang="en-US" sz="14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	col2    </a:t>
            </a:r>
            <a:r>
              <a:rPr lang="en-US" sz="1400" dirty="0"/>
              <a:t>TEXT,         </a:t>
            </a:r>
            <a:endParaRPr lang="en-US" sz="14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	col3    </a:t>
            </a:r>
            <a:r>
              <a:rPr lang="en-US" sz="1400" dirty="0"/>
              <a:t>TEXT,         </a:t>
            </a:r>
            <a:endParaRPr lang="en-US" sz="14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	col4    </a:t>
            </a:r>
            <a:r>
              <a:rPr lang="en-US" sz="1400" dirty="0"/>
              <a:t>TEXT,         </a:t>
            </a:r>
            <a:endParaRPr lang="en-US" sz="14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B0F0"/>
                </a:solidFill>
              </a:rPr>
              <a:t>	</a:t>
            </a:r>
            <a:r>
              <a:rPr lang="en-US" sz="1400" dirty="0" smtClean="0">
                <a:solidFill>
                  <a:srgbClr val="00B0F0"/>
                </a:solidFill>
              </a:rPr>
              <a:t>	col8    </a:t>
            </a:r>
            <a:r>
              <a:rPr lang="en-US" sz="1400" dirty="0">
                <a:solidFill>
                  <a:srgbClr val="00B0F0"/>
                </a:solidFill>
              </a:rPr>
              <a:t>SET&lt;TEXT&gt;,    </a:t>
            </a:r>
            <a:endParaRPr lang="en-US" sz="1400" dirty="0" smtClean="0">
              <a:solidFill>
                <a:srgbClr val="00B0F0"/>
              </a:solidFill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	PRIMARY </a:t>
            </a:r>
            <a:r>
              <a:rPr lang="en-US" sz="1400" dirty="0"/>
              <a:t>KEY (col1)                               </a:t>
            </a:r>
            <a:endParaRPr lang="en-US" sz="14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	); 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defTabSz="233363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Use cases: </a:t>
            </a:r>
          </a:p>
          <a:p>
            <a:pPr lvl="1" defTabSz="233363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Tags </a:t>
            </a:r>
          </a:p>
          <a:p>
            <a:pPr lvl="1" defTabSz="233363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32K column value limit</a:t>
            </a:r>
          </a:p>
          <a:p>
            <a:pPr lvl="1" defTabSz="233363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(Other)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20</a:t>
            </a:fld>
            <a:endParaRPr lang="uk-U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81" y="1333689"/>
            <a:ext cx="565270" cy="1218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5462637" y="1641980"/>
            <a:ext cx="3649287" cy="1820512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 defTabSz="457200">
              <a:buNone/>
            </a:pPr>
            <a:r>
              <a:rPr lang="en-US" sz="1800" dirty="0" err="1" smtClean="0">
                <a:solidFill>
                  <a:srgbClr val="00B0F0"/>
                </a:solidFill>
              </a:rPr>
              <a:t>positionIncrementGap</a:t>
            </a:r>
            <a:endParaRPr lang="en-US" sz="1800" dirty="0" smtClean="0">
              <a:solidFill>
                <a:srgbClr val="00B0F0"/>
              </a:solidFill>
            </a:endParaRPr>
          </a:p>
          <a:p>
            <a:pPr marL="6350" indent="0" defTabSz="457200">
              <a:buNone/>
            </a:pPr>
            <a:r>
              <a:rPr lang="en-US" sz="1800" dirty="0" smtClean="0"/>
              <a:t>Used for tokenized text only-</a:t>
            </a:r>
          </a:p>
          <a:p>
            <a:pPr defTabSz="233363">
              <a:buNone/>
            </a:pPr>
            <a:r>
              <a:rPr lang="en-US" dirty="0"/>
              <a:t>	</a:t>
            </a:r>
            <a:r>
              <a:rPr lang="en-US" dirty="0" smtClean="0"/>
              <a:t>Field type property ??</a:t>
            </a:r>
          </a:p>
          <a:p>
            <a:pPr defTabSz="233363">
              <a:buNone/>
            </a:pPr>
            <a:r>
              <a:rPr lang="en-US" dirty="0" smtClean="0"/>
              <a:t>	“For </a:t>
            </a:r>
            <a:r>
              <a:rPr lang="en-US" dirty="0"/>
              <a:t>multivalued fields, specifies a distance between multiple values, which prevents spurious phrase matches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05746" y="1501382"/>
            <a:ext cx="0" cy="310064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53760" y="97884"/>
            <a:ext cx="580880" cy="480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2508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4496"/>
            <a:ext cx="4505498" cy="548048"/>
          </a:xfrm>
        </p:spPr>
        <p:txBody>
          <a:bodyPr/>
          <a:lstStyle/>
          <a:p>
            <a:r>
              <a:rPr lang="en-US" dirty="0" smtClean="0"/>
              <a:t>Where does the word </a:t>
            </a:r>
            <a:r>
              <a:rPr lang="en-US" dirty="0" err="1" smtClean="0"/>
              <a:t>Trie</a:t>
            </a:r>
            <a:r>
              <a:rPr lang="en-US" dirty="0" smtClean="0"/>
              <a:t> come from 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21</a:t>
            </a:fld>
            <a:endParaRPr lang="uk-UA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0" y="1228206"/>
            <a:ext cx="4397434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07817" y="4094745"/>
            <a:ext cx="51123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http://mentaldetritus.blogspot.com/2013/01/grokking-solr-trie-fields.htmlhttp://mentaldetritus.blogspot.com/2013/01/grokking-solr-trie-fields.html</a:t>
            </a:r>
            <a:endParaRPr lang="en-US" sz="1000" dirty="0" smtClean="0"/>
          </a:p>
          <a:p>
            <a:r>
              <a:rPr lang="en-US" sz="1000" dirty="0"/>
              <a:t>https://en.wikipedia.org/wiki/Trie</a:t>
            </a:r>
            <a:endParaRPr lang="en-US" sz="1000" dirty="0" smtClean="0"/>
          </a:p>
        </p:txBody>
      </p:sp>
      <p:sp>
        <p:nvSpPr>
          <p:cNvPr id="12" name="Content Placeholder 1"/>
          <p:cNvSpPr>
            <a:spLocks noGrp="1"/>
          </p:cNvSpPr>
          <p:nvPr>
            <p:ph sz="quarter" idx="16"/>
          </p:nvPr>
        </p:nvSpPr>
        <p:spPr>
          <a:xfrm>
            <a:off x="5320144" y="283594"/>
            <a:ext cx="3619508" cy="3498702"/>
          </a:xfrm>
        </p:spPr>
        <p:txBody>
          <a:bodyPr/>
          <a:lstStyle/>
          <a:p>
            <a:pPr marL="6350" indent="0">
              <a:buNone/>
            </a:pPr>
            <a:r>
              <a:rPr lang="en-US" sz="1400" dirty="0" smtClean="0"/>
              <a:t>“In </a:t>
            </a:r>
            <a:r>
              <a:rPr lang="en-US" sz="1400" dirty="0"/>
              <a:t>computer science, a trie, also called digital tree and sometimes radix tree or prefix tree (as they can be searched by prefixes), is a kind of search tree—an </a:t>
            </a:r>
            <a:r>
              <a:rPr lang="en-US" sz="1400" b="1" dirty="0"/>
              <a:t>ordered tree data structure </a:t>
            </a:r>
            <a:r>
              <a:rPr lang="en-US" sz="1400" dirty="0"/>
              <a:t>that is used to store a dynamic set or associative array where the keys are usually strings. </a:t>
            </a:r>
            <a:endParaRPr lang="en-US" sz="1400" dirty="0" smtClean="0"/>
          </a:p>
          <a:p>
            <a:pPr marL="6350" indent="0">
              <a:buNone/>
            </a:pPr>
            <a:r>
              <a:rPr lang="en-US" sz="1400" dirty="0" smtClean="0"/>
              <a:t>Unlike </a:t>
            </a:r>
            <a:r>
              <a:rPr lang="en-US" sz="1400" dirty="0"/>
              <a:t>a binary search tree, no node in the tree stores the key associated with that node; instead, its position in the tree defines the key with which it is associated. </a:t>
            </a:r>
            <a:r>
              <a:rPr lang="en-US" sz="1400" b="1" dirty="0"/>
              <a:t>All the descendants of a node have a common prefix </a:t>
            </a:r>
            <a:r>
              <a:rPr lang="en-US" sz="1400" dirty="0"/>
              <a:t>of the string associated with that node, and the root is associated with the empty string. </a:t>
            </a:r>
            <a:endParaRPr lang="en-US" sz="1400" dirty="0" smtClean="0"/>
          </a:p>
          <a:p>
            <a:pPr marL="6350" indent="0">
              <a:buNone/>
            </a:pPr>
            <a:r>
              <a:rPr lang="en-US" sz="1400" dirty="0" smtClean="0"/>
              <a:t>Values </a:t>
            </a:r>
            <a:r>
              <a:rPr lang="en-US" sz="1400" dirty="0"/>
              <a:t>are not necessarily associated with every node. Rather, values tend only to be associated with leaves, and with some inner nodes that correspond to keys of interest~ 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36157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2450" y="710455"/>
            <a:ext cx="3915295" cy="548048"/>
          </a:xfrm>
        </p:spPr>
        <p:txBody>
          <a:bodyPr/>
          <a:lstStyle/>
          <a:p>
            <a:r>
              <a:rPr lang="en-US" dirty="0" err="1" smtClean="0"/>
              <a:t>Trie</a:t>
            </a:r>
            <a:r>
              <a:rPr lang="en-US" dirty="0" smtClean="0"/>
              <a:t>* : </a:t>
            </a:r>
            <a:r>
              <a:rPr lang="en-US" dirty="0" err="1" smtClean="0"/>
              <a:t>precisionStep</a:t>
            </a:r>
            <a:r>
              <a:rPr lang="en-US" dirty="0" smtClean="0"/>
              <a:t>, field type property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22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374073" y="415637"/>
            <a:ext cx="6591992" cy="3375406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t3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ADD </a:t>
            </a:r>
            <a:r>
              <a:rPr lang="en-US" sz="1400" dirty="0" err="1"/>
              <a:t>types.fieldtype</a:t>
            </a:r>
            <a:r>
              <a:rPr lang="en-US" sz="1400" dirty="0"/>
              <a:t>[@class</a:t>
            </a:r>
            <a:r>
              <a:rPr lang="en-US" sz="1400" dirty="0" smtClean="0"/>
              <a:t>=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'</a:t>
            </a:r>
            <a:r>
              <a:rPr lang="en-US" sz="1400" dirty="0" err="1" smtClean="0"/>
              <a:t>org.apache.solr.schema.TrieDoubleField</a:t>
            </a:r>
            <a:r>
              <a:rPr lang="en-US" sz="1400" dirty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@</a:t>
            </a:r>
            <a:r>
              <a:rPr lang="en-US" sz="1400" dirty="0"/>
              <a:t>name='TrieDoubleField61', </a:t>
            </a:r>
            <a:r>
              <a:rPr lang="en-US" sz="1400" dirty="0">
                <a:solidFill>
                  <a:srgbClr val="00B0F0"/>
                </a:solidFill>
              </a:rPr>
              <a:t>@</a:t>
            </a:r>
            <a:r>
              <a:rPr lang="en-US" sz="1400" dirty="0" err="1">
                <a:solidFill>
                  <a:srgbClr val="00B0F0"/>
                </a:solidFill>
              </a:rPr>
              <a:t>precisionStep</a:t>
            </a:r>
            <a:r>
              <a:rPr lang="en-US" sz="1400" dirty="0">
                <a:solidFill>
                  <a:srgbClr val="00B0F0"/>
                </a:solidFill>
              </a:rPr>
              <a:t>='16'</a:t>
            </a:r>
            <a:r>
              <a:rPr lang="en-US" sz="1400" dirty="0"/>
              <a:t>];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t3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ADD </a:t>
            </a:r>
            <a:r>
              <a:rPr lang="en-US" sz="1400" dirty="0" err="1"/>
              <a:t>types.fieldtype</a:t>
            </a:r>
            <a:r>
              <a:rPr lang="en-US" sz="1400" dirty="0"/>
              <a:t>[@class</a:t>
            </a:r>
            <a:r>
              <a:rPr lang="en-US" sz="1400" dirty="0" smtClean="0"/>
              <a:t>=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'</a:t>
            </a:r>
            <a:r>
              <a:rPr lang="en-US" sz="1400" dirty="0" err="1" smtClean="0"/>
              <a:t>org.apache.solr.schema.TrieDoubleField</a:t>
            </a:r>
            <a:r>
              <a:rPr lang="en-US" sz="1400" dirty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@</a:t>
            </a:r>
            <a:r>
              <a:rPr lang="en-US" sz="1400" dirty="0"/>
              <a:t>name='TrieDoubleField62', </a:t>
            </a:r>
            <a:r>
              <a:rPr lang="en-US" sz="1400" dirty="0">
                <a:solidFill>
                  <a:srgbClr val="00B0F0"/>
                </a:solidFill>
              </a:rPr>
              <a:t>@</a:t>
            </a:r>
            <a:r>
              <a:rPr lang="en-US" sz="1400" dirty="0" err="1">
                <a:solidFill>
                  <a:srgbClr val="00B0F0"/>
                </a:solidFill>
              </a:rPr>
              <a:t>precisionStep</a:t>
            </a:r>
            <a:r>
              <a:rPr lang="en-US" sz="1400" dirty="0">
                <a:solidFill>
                  <a:srgbClr val="00B0F0"/>
                </a:solidFill>
              </a:rPr>
              <a:t>='4</a:t>
            </a:r>
            <a:r>
              <a:rPr lang="en-US" sz="1400" dirty="0"/>
              <a:t>'];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t3 </a:t>
            </a:r>
            <a:endParaRPr lang="en-US" sz="14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DROP </a:t>
            </a:r>
            <a:r>
              <a:rPr lang="en-US" sz="1400" dirty="0" err="1"/>
              <a:t>fields.field</a:t>
            </a:r>
            <a:r>
              <a:rPr lang="en-US" sz="1400" dirty="0"/>
              <a:t>[@name='col6'];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t3 </a:t>
            </a:r>
            <a:endParaRPr lang="en-US" sz="14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ADD  </a:t>
            </a:r>
            <a:r>
              <a:rPr lang="en-US" sz="1400" dirty="0" err="1"/>
              <a:t>fields.field</a:t>
            </a:r>
            <a:r>
              <a:rPr lang="en-US" sz="1400" dirty="0"/>
              <a:t>[@name='col6', 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@</a:t>
            </a:r>
            <a:r>
              <a:rPr lang="en-US" sz="1400" dirty="0"/>
              <a:t>type='TrieDoubleField61', @</a:t>
            </a:r>
            <a:r>
              <a:rPr lang="en-US" sz="1400" dirty="0" err="1"/>
              <a:t>docValues</a:t>
            </a:r>
            <a:r>
              <a:rPr lang="en-US" sz="1400" dirty="0"/>
              <a:t>='true'];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t3 </a:t>
            </a:r>
            <a:endParaRPr lang="en-US" sz="14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ADD  </a:t>
            </a:r>
            <a:r>
              <a:rPr lang="en-US" sz="1400" dirty="0" err="1"/>
              <a:t>fields.field</a:t>
            </a:r>
            <a:r>
              <a:rPr lang="en-US" sz="1400" dirty="0"/>
              <a:t>[@name='col8', </a:t>
            </a:r>
            <a:endParaRPr lang="en-US" sz="14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@</a:t>
            </a:r>
            <a:r>
              <a:rPr lang="en-US" sz="1400" dirty="0"/>
              <a:t>type='TrieDoubleField62', @</a:t>
            </a:r>
            <a:r>
              <a:rPr lang="en-US" sz="1400" dirty="0" err="1"/>
              <a:t>docValues</a:t>
            </a:r>
            <a:r>
              <a:rPr lang="en-US" sz="1400" dirty="0"/>
              <a:t>='true'];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3767" y="1729047"/>
            <a:ext cx="35245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>
              <a:buFont typeface="Arial" pitchFamily="34" charset="0"/>
              <a:buChar char="•"/>
            </a:pPr>
            <a:r>
              <a:rPr lang="en-US" sz="1800" dirty="0">
                <a:solidFill>
                  <a:srgbClr val="00B0F0"/>
                </a:solidFill>
              </a:rPr>
              <a:t>A lower  value has more  index entries </a:t>
            </a:r>
            <a:r>
              <a:rPr lang="en-US" sz="1800" dirty="0" smtClean="0">
                <a:solidFill>
                  <a:srgbClr val="00B0F0"/>
                </a:solidFill>
              </a:rPr>
              <a:t>( &gt; disk size) and </a:t>
            </a:r>
            <a:r>
              <a:rPr lang="en-US" sz="1800" dirty="0">
                <a:solidFill>
                  <a:srgbClr val="00B0F0"/>
                </a:solidFill>
              </a:rPr>
              <a:t>faster index </a:t>
            </a:r>
            <a:r>
              <a:rPr lang="en-US" sz="1800" dirty="0" smtClean="0">
                <a:solidFill>
                  <a:srgbClr val="00B0F0"/>
                </a:solidFill>
              </a:rPr>
              <a:t>processing.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B0F0"/>
                </a:solidFill>
              </a:rPr>
              <a:t>A </a:t>
            </a:r>
            <a:r>
              <a:rPr lang="en-US" sz="1800" dirty="0">
                <a:solidFill>
                  <a:srgbClr val="00B0F0"/>
                </a:solidFill>
              </a:rPr>
              <a:t>higher value has fewer index entries </a:t>
            </a:r>
            <a:r>
              <a:rPr lang="en-US" sz="1800" dirty="0" smtClean="0">
                <a:solidFill>
                  <a:srgbClr val="00B0F0"/>
                </a:solidFill>
              </a:rPr>
              <a:t>( &lt; disk size) and </a:t>
            </a:r>
            <a:r>
              <a:rPr lang="en-US" sz="1800" dirty="0">
                <a:solidFill>
                  <a:srgbClr val="00B0F0"/>
                </a:solidFill>
              </a:rPr>
              <a:t>slower index processing</a:t>
            </a:r>
            <a:r>
              <a:rPr lang="en-US" sz="1800" dirty="0" smtClean="0">
                <a:solidFill>
                  <a:srgbClr val="00B0F0"/>
                </a:solidFill>
              </a:rPr>
              <a:t>.</a:t>
            </a:r>
          </a:p>
          <a:p>
            <a:pPr marL="233363" indent="-233363">
              <a:buFont typeface="Arial" pitchFamily="34" charset="0"/>
              <a:buChar char="•"/>
            </a:pPr>
            <a:endParaRPr lang="en-US" sz="1800" dirty="0">
              <a:solidFill>
                <a:srgbClr val="00B0F0"/>
              </a:solidFill>
            </a:endParaRPr>
          </a:p>
          <a:p>
            <a:pPr marL="233363" indent="-233363"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B0F0"/>
                </a:solidFill>
              </a:rPr>
              <a:t>Default == 8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B0F0"/>
                </a:solidFill>
              </a:rPr>
              <a:t>0 (zero) == fastest</a:t>
            </a:r>
          </a:p>
        </p:txBody>
      </p:sp>
    </p:spTree>
    <p:extLst>
      <p:ext uri="{BB962C8B-B14F-4D97-AF65-F5344CB8AC3E}">
        <p14:creationId xmlns:p14="http://schemas.microsoft.com/office/powerpoint/2010/main" val="899495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23</a:t>
            </a:fld>
            <a:endParaRPr lang="uk-U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927314"/>
            <a:ext cx="8229600" cy="857250"/>
          </a:xfrm>
        </p:spPr>
        <p:txBody>
          <a:bodyPr/>
          <a:lstStyle/>
          <a:p>
            <a:r>
              <a:rPr lang="en-US" dirty="0" smtClean="0"/>
              <a:t>End </a:t>
            </a:r>
            <a:r>
              <a:rPr lang="en-US" smtClean="0"/>
              <a:t>of Module: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44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24</a:t>
            </a:fld>
            <a:endParaRPr lang="uk-UA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927314"/>
            <a:ext cx="8229600" cy="857250"/>
          </a:xfrm>
        </p:spPr>
        <p:txBody>
          <a:bodyPr/>
          <a:lstStyle/>
          <a:p>
            <a:r>
              <a:rPr lang="en-US" dirty="0" smtClean="0"/>
              <a:t>Additional Content: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56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DSE to </a:t>
            </a:r>
            <a:r>
              <a:rPr lang="en-US" dirty="0" err="1" smtClean="0"/>
              <a:t>Solr</a:t>
            </a:r>
            <a:r>
              <a:rPr lang="en-US" dirty="0" smtClean="0"/>
              <a:t> field type mappings-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25</a:t>
            </a:fld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>
            <a:off x="199505" y="1577254"/>
            <a:ext cx="26101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docs.datastax.com/en/datastax_enterprise/5.0/datastax_enterprise/srch/solrTypeMapping.html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https://lucene.apache.org/solr/guide/6_6/field-types-included-with-solr.html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622" y="989214"/>
            <a:ext cx="5920432" cy="3330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5796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09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Lab: Queries- Scalar, Non-scalar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27</a:t>
            </a:fld>
            <a:endParaRPr lang="uk-UA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18" y="1529741"/>
            <a:ext cx="1150098" cy="914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58" y="3402988"/>
            <a:ext cx="1502179" cy="941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1037" y="237892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mtClean="0"/>
              <a:t>(Non-scalar)</a:t>
            </a:r>
            <a:endParaRPr lang="en-US" sz="1800" b="1" dirty="0" smtClean="0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18" y="3806280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18" y="1580062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561451" y="1075485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70C0"/>
                </a:solidFill>
              </a:rPr>
              <a:t>col1 = x AND col2 = y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61451" y="154599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70C0"/>
                </a:solidFill>
              </a:rPr>
              <a:t> col1 = x OR  col2 = 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61451" y="2498255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70C0"/>
                </a:solidFill>
              </a:rPr>
              <a:t>col1 &gt; x AND col2 &lt; y</a:t>
            </a:r>
            <a:endParaRPr lang="en-US" b="1" dirty="0" smtClean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61451" y="2016511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70C0"/>
                </a:solidFill>
              </a:rPr>
              <a:t>col1 = x ORDER BY col2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61451" y="2957537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70C0"/>
                </a:solidFill>
              </a:rPr>
              <a:t>col1 LIKE ‘</a:t>
            </a:r>
            <a:r>
              <a:rPr lang="en-US" sz="1800" b="1" dirty="0" err="1" smtClean="0">
                <a:solidFill>
                  <a:srgbClr val="0070C0"/>
                </a:solidFill>
              </a:rPr>
              <a:t>Dav</a:t>
            </a:r>
            <a:r>
              <a:rPr lang="en-US" sz="1800" b="1" dirty="0" smtClean="0">
                <a:solidFill>
                  <a:srgbClr val="0070C0"/>
                </a:solidFill>
              </a:rPr>
              <a:t>*’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61451" y="342805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solr_query</a:t>
            </a:r>
            <a:r>
              <a:rPr lang="en-US" b="1" dirty="0">
                <a:solidFill>
                  <a:srgbClr val="0070C0"/>
                </a:solidFill>
              </a:rPr>
              <a:t> = </a:t>
            </a:r>
            <a:r>
              <a:rPr lang="en-US" b="1" dirty="0" smtClean="0">
                <a:solidFill>
                  <a:srgbClr val="0070C0"/>
                </a:solidFill>
              </a:rPr>
              <a:t>'{"</a:t>
            </a:r>
            <a:r>
              <a:rPr lang="en-US" b="1" dirty="0">
                <a:solidFill>
                  <a:srgbClr val="0070C0"/>
                </a:solidFill>
              </a:rPr>
              <a:t>q</a:t>
            </a:r>
            <a:r>
              <a:rPr lang="en-US" b="1" dirty="0" smtClean="0">
                <a:solidFill>
                  <a:srgbClr val="0070C0"/>
                </a:solidFill>
              </a:rPr>
              <a:t>":"</a:t>
            </a:r>
            <a:r>
              <a:rPr lang="en-US" b="1" dirty="0">
                <a:solidFill>
                  <a:srgbClr val="0070C0"/>
                </a:solidFill>
              </a:rPr>
              <a:t>col4:stARrbUx</a:t>
            </a:r>
            <a:r>
              <a:rPr lang="en-US" b="1" dirty="0" smtClean="0">
                <a:solidFill>
                  <a:srgbClr val="0070C0"/>
                </a:solidFill>
              </a:rPr>
              <a:t>"}'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61451" y="3898566"/>
            <a:ext cx="3482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solr_query</a:t>
            </a:r>
            <a:r>
              <a:rPr lang="en-US" b="1" dirty="0">
                <a:solidFill>
                  <a:srgbClr val="0070C0"/>
                </a:solidFill>
              </a:rPr>
              <a:t> = '{"q":"</a:t>
            </a:r>
            <a:r>
              <a:rPr lang="en-US" b="1" dirty="0" smtClean="0">
                <a:solidFill>
                  <a:srgbClr val="0070C0"/>
                </a:solidFill>
              </a:rPr>
              <a:t>col4:stARrbUcks"}'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63" y="1066329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63" y="1536842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63" y="2019561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63" y="2487024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63" y="2948381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63" y="3418894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63" y="3893824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916" y="975295"/>
            <a:ext cx="565270" cy="1218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87" y="1091675"/>
            <a:ext cx="920432" cy="533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071" y="828353"/>
            <a:ext cx="1531879" cy="53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 flipH="1">
            <a:off x="2571362" y="1280275"/>
            <a:ext cx="2800845" cy="489031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571362" y="1731002"/>
            <a:ext cx="2800846" cy="2264522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571362" y="1769306"/>
            <a:ext cx="2800845" cy="439499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571363" y="2681473"/>
            <a:ext cx="2800846" cy="1314051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571364" y="3099908"/>
            <a:ext cx="2800846" cy="895616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571362" y="1769306"/>
            <a:ext cx="2803034" cy="1824641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2571362" y="3995524"/>
            <a:ext cx="2803035" cy="87544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87" y="3029666"/>
            <a:ext cx="1239606" cy="376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3" name="Straight Connector 42"/>
          <p:cNvCxnSpPr/>
          <p:nvPr/>
        </p:nvCxnSpPr>
        <p:spPr>
          <a:xfrm>
            <a:off x="274320" y="2865512"/>
            <a:ext cx="1928553" cy="20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16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Lab: Queries- Scalar, Non-scalar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3</a:t>
            </a:fld>
            <a:endParaRPr lang="uk-UA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18" y="1529741"/>
            <a:ext cx="1150098" cy="914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58" y="3402988"/>
            <a:ext cx="1502179" cy="941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1037" y="237892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(Non-scalar)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18" y="3806280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18" y="1580062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561451" y="1075485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70C0"/>
                </a:solidFill>
              </a:rPr>
              <a:t>col1 = x AND col2 = y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61451" y="154599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70C0"/>
                </a:solidFill>
              </a:rPr>
              <a:t> col1 = x OR  col2 = 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61451" y="2498255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70C0"/>
                </a:solidFill>
              </a:rPr>
              <a:t>col1 &gt; x AND col2 &lt; y</a:t>
            </a:r>
            <a:endParaRPr lang="en-US" b="1" dirty="0" smtClean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61451" y="2016511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70C0"/>
                </a:solidFill>
              </a:rPr>
              <a:t>col1 = x ORDER BY col2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61451" y="2957537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70C0"/>
                </a:solidFill>
              </a:rPr>
              <a:t>col1 LIKE ‘</a:t>
            </a:r>
            <a:r>
              <a:rPr lang="en-US" sz="1800" b="1" dirty="0" err="1" smtClean="0">
                <a:solidFill>
                  <a:srgbClr val="0070C0"/>
                </a:solidFill>
              </a:rPr>
              <a:t>Dav</a:t>
            </a:r>
            <a:r>
              <a:rPr lang="en-US" sz="1800" b="1" dirty="0" smtClean="0">
                <a:solidFill>
                  <a:srgbClr val="0070C0"/>
                </a:solidFill>
              </a:rPr>
              <a:t>*’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61451" y="3428050"/>
            <a:ext cx="3283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solr_query</a:t>
            </a:r>
            <a:r>
              <a:rPr lang="en-US" b="1" dirty="0">
                <a:solidFill>
                  <a:srgbClr val="0070C0"/>
                </a:solidFill>
              </a:rPr>
              <a:t> = </a:t>
            </a:r>
            <a:r>
              <a:rPr lang="en-US" b="1" dirty="0" smtClean="0">
                <a:solidFill>
                  <a:srgbClr val="0070C0"/>
                </a:solidFill>
              </a:rPr>
              <a:t>'{"</a:t>
            </a:r>
            <a:r>
              <a:rPr lang="en-US" b="1" dirty="0">
                <a:solidFill>
                  <a:srgbClr val="0070C0"/>
                </a:solidFill>
              </a:rPr>
              <a:t>q</a:t>
            </a:r>
            <a:r>
              <a:rPr lang="en-US" b="1" dirty="0" smtClean="0">
                <a:solidFill>
                  <a:srgbClr val="0070C0"/>
                </a:solidFill>
              </a:rPr>
              <a:t>":"</a:t>
            </a:r>
            <a:r>
              <a:rPr lang="en-US" b="1" dirty="0">
                <a:solidFill>
                  <a:srgbClr val="0070C0"/>
                </a:solidFill>
              </a:rPr>
              <a:t>col4:stARrbUx</a:t>
            </a:r>
            <a:r>
              <a:rPr lang="en-US" b="1" dirty="0" smtClean="0">
                <a:solidFill>
                  <a:srgbClr val="0070C0"/>
                </a:solidFill>
              </a:rPr>
              <a:t>"}'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61451" y="3898566"/>
            <a:ext cx="3482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solr_query</a:t>
            </a:r>
            <a:r>
              <a:rPr lang="en-US" b="1" dirty="0">
                <a:solidFill>
                  <a:srgbClr val="0070C0"/>
                </a:solidFill>
              </a:rPr>
              <a:t> = '{"q":"</a:t>
            </a:r>
            <a:r>
              <a:rPr lang="en-US" b="1" dirty="0" smtClean="0">
                <a:solidFill>
                  <a:srgbClr val="0070C0"/>
                </a:solidFill>
              </a:rPr>
              <a:t>col4:stARrbUcks"}'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63" y="1066329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63" y="1536842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63" y="2019561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63" y="2487024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63" y="2948381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63" y="3418894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63" y="3893824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4" name="Curved Connector 33"/>
          <p:cNvCxnSpPr/>
          <p:nvPr/>
        </p:nvCxnSpPr>
        <p:spPr>
          <a:xfrm rot="10800000">
            <a:off x="2848282" y="2416577"/>
            <a:ext cx="1553698" cy="705835"/>
          </a:xfrm>
          <a:prstGeom prst="curvedConnector3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916" y="975295"/>
            <a:ext cx="565270" cy="1218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87" y="1091675"/>
            <a:ext cx="920432" cy="533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071" y="828353"/>
            <a:ext cx="1531879" cy="53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87" y="3029666"/>
            <a:ext cx="1239606" cy="376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Straight Connector 35"/>
          <p:cNvCxnSpPr/>
          <p:nvPr/>
        </p:nvCxnSpPr>
        <p:spPr>
          <a:xfrm>
            <a:off x="274320" y="2865512"/>
            <a:ext cx="1928553" cy="20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473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Discussion Lab: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38217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docValues</a:t>
            </a:r>
            <a:r>
              <a:rPr lang="en-US" dirty="0" smtClean="0"/>
              <a:t>: field type property, and/or </a:t>
            </a:r>
            <a:r>
              <a:rPr lang="en-US" u="sng" dirty="0" smtClean="0"/>
              <a:t>field property</a:t>
            </a:r>
            <a:endParaRPr lang="en-US" u="sn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266007" y="966007"/>
            <a:ext cx="4123113" cy="3477087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lucene.apache.org/solr/guide/6_6/docvalues.html#DocValues-EnablingDocValues</a:t>
            </a:r>
            <a:endParaRPr lang="en-US" sz="1800" dirty="0"/>
          </a:p>
          <a:p>
            <a:r>
              <a:rPr lang="en-US" sz="1800" dirty="0" smtClean="0"/>
              <a:t>Supported column types</a:t>
            </a:r>
          </a:p>
          <a:p>
            <a:pPr lvl="1"/>
            <a:r>
              <a:rPr lang="en-US" sz="1600" dirty="0" err="1" smtClean="0"/>
              <a:t>StrField</a:t>
            </a:r>
            <a:r>
              <a:rPr lang="en-US" sz="1600" dirty="0" smtClean="0"/>
              <a:t>, </a:t>
            </a:r>
            <a:r>
              <a:rPr lang="en-US" sz="1600" dirty="0" err="1" smtClean="0"/>
              <a:t>UUIDField</a:t>
            </a:r>
            <a:endParaRPr lang="en-US" sz="1600" dirty="0" smtClean="0"/>
          </a:p>
          <a:p>
            <a:pPr lvl="1"/>
            <a:r>
              <a:rPr lang="en-US" sz="1600" dirty="0" smtClean="0"/>
              <a:t>Any </a:t>
            </a:r>
            <a:r>
              <a:rPr lang="en-US" sz="1600" dirty="0" err="1" smtClean="0"/>
              <a:t>Trie</a:t>
            </a:r>
            <a:r>
              <a:rPr lang="en-US" sz="1600" dirty="0" smtClean="0"/>
              <a:t>*; numeric fields, date fields, </a:t>
            </a:r>
            <a:r>
              <a:rPr lang="en-US" sz="1600" dirty="0" err="1" smtClean="0"/>
              <a:t>EnumField</a:t>
            </a:r>
            <a:endParaRPr lang="en-US" sz="1600" dirty="0" smtClean="0"/>
          </a:p>
          <a:p>
            <a:pPr lvl="1"/>
            <a:r>
              <a:rPr lang="en-US" sz="1600" dirty="0" smtClean="0"/>
              <a:t>Boolean</a:t>
            </a:r>
          </a:p>
          <a:p>
            <a:pPr lvl="1"/>
            <a:r>
              <a:rPr lang="en-US" sz="1600" dirty="0" err="1" smtClean="0"/>
              <a:t>Int</a:t>
            </a:r>
            <a:r>
              <a:rPr lang="en-US" sz="1600" dirty="0" smtClean="0"/>
              <a:t>, Long, Float, Double, </a:t>
            </a:r>
            <a:r>
              <a:rPr lang="en-US" sz="1600" dirty="0" err="1" smtClean="0"/>
              <a:t>DatePointField</a:t>
            </a:r>
            <a:endParaRPr lang="en-US" sz="1600" dirty="0" smtClean="0"/>
          </a:p>
          <a:p>
            <a:r>
              <a:rPr lang="en-US" sz="1800" i="1" dirty="0" err="1" smtClean="0"/>
              <a:t>TextField</a:t>
            </a:r>
            <a:r>
              <a:rPr lang="en-US" sz="1800" i="1" dirty="0" smtClean="0"/>
              <a:t>  with </a:t>
            </a:r>
            <a:r>
              <a:rPr lang="en-US" sz="1800" i="1" dirty="0" err="1" smtClean="0"/>
              <a:t>KeywordTokenizer</a:t>
            </a:r>
            <a:endParaRPr lang="en-US" sz="1800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5</a:t>
            </a:fld>
            <a:endParaRPr lang="uk-U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7" r="22529"/>
          <a:stretch/>
        </p:blipFill>
        <p:spPr bwMode="auto">
          <a:xfrm>
            <a:off x="5028882" y="1089023"/>
            <a:ext cx="3383280" cy="3354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967" y="2189794"/>
            <a:ext cx="54927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398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docValues</a:t>
            </a:r>
            <a:r>
              <a:rPr lang="en-US" dirty="0" smtClean="0"/>
              <a:t>: Why-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6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199505" y="964953"/>
            <a:ext cx="871707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b="1" dirty="0"/>
              <a:t>standard</a:t>
            </a:r>
            <a:r>
              <a:rPr lang="en-US" dirty="0"/>
              <a:t> way that </a:t>
            </a:r>
            <a:r>
              <a:rPr lang="en-US" b="1" dirty="0" err="1"/>
              <a:t>Solr</a:t>
            </a:r>
            <a:r>
              <a:rPr lang="en-US" dirty="0"/>
              <a:t> builds the </a:t>
            </a:r>
            <a:r>
              <a:rPr lang="en-US" b="1" dirty="0"/>
              <a:t>index</a:t>
            </a:r>
            <a:r>
              <a:rPr lang="en-US" dirty="0"/>
              <a:t> </a:t>
            </a:r>
            <a:r>
              <a:rPr lang="en-US" b="1" dirty="0"/>
              <a:t>is</a:t>
            </a:r>
            <a:r>
              <a:rPr lang="en-US" dirty="0"/>
              <a:t> with </a:t>
            </a:r>
            <a:r>
              <a:rPr lang="en-US" b="1" dirty="0"/>
              <a:t>an inverted index</a:t>
            </a:r>
            <a:r>
              <a:rPr lang="en-US" dirty="0"/>
              <a:t>. This style builds </a:t>
            </a:r>
            <a:r>
              <a:rPr lang="en-US" b="1" dirty="0"/>
              <a:t>a list of terms found in all the documents</a:t>
            </a:r>
            <a:r>
              <a:rPr lang="en-US" dirty="0"/>
              <a:t> in the index and </a:t>
            </a:r>
            <a:r>
              <a:rPr lang="en-US" b="1" dirty="0"/>
              <a:t>next to each term is a list of documents </a:t>
            </a:r>
            <a:r>
              <a:rPr lang="en-US" dirty="0"/>
              <a:t>that the term appears in (</a:t>
            </a:r>
            <a:r>
              <a:rPr lang="en-US" b="1" dirty="0"/>
              <a:t>as well as how many times the term appears in that document</a:t>
            </a:r>
            <a:r>
              <a:rPr lang="en-US" dirty="0"/>
              <a:t>). This makes search very fast - since users search by terms, having a ready list of term-to-document values makes the query process faster.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b="1" dirty="0"/>
              <a:t>other features </a:t>
            </a:r>
            <a:r>
              <a:rPr lang="en-US" dirty="0"/>
              <a:t>that we now commonly associate with search, </a:t>
            </a:r>
            <a:r>
              <a:rPr lang="en-US" b="1" dirty="0"/>
              <a:t>such as sorting, faceting, and highlighting</a:t>
            </a:r>
            <a:r>
              <a:rPr lang="en-US" dirty="0"/>
              <a:t>, </a:t>
            </a:r>
            <a:r>
              <a:rPr lang="en-US" b="1" dirty="0"/>
              <a:t>this approach is not very efficient</a:t>
            </a:r>
            <a:r>
              <a:rPr lang="en-US" dirty="0"/>
              <a:t>. The </a:t>
            </a:r>
            <a:r>
              <a:rPr lang="en-US" b="1" dirty="0"/>
              <a:t>faceting engine</a:t>
            </a:r>
            <a:r>
              <a:rPr lang="en-US" dirty="0"/>
              <a:t>, for example, must </a:t>
            </a:r>
            <a:r>
              <a:rPr lang="en-US" b="1" dirty="0"/>
              <a:t>look up each term</a:t>
            </a:r>
            <a:r>
              <a:rPr lang="en-US" dirty="0"/>
              <a:t> that appears </a:t>
            </a:r>
            <a:r>
              <a:rPr lang="en-US" b="1" dirty="0"/>
              <a:t>in each document</a:t>
            </a:r>
            <a:r>
              <a:rPr lang="en-US" dirty="0"/>
              <a:t> that will </a:t>
            </a:r>
            <a:r>
              <a:rPr lang="en-US" b="1" dirty="0"/>
              <a:t>make up the result set </a:t>
            </a:r>
            <a:r>
              <a:rPr lang="en-US" dirty="0"/>
              <a:t>and </a:t>
            </a:r>
            <a:r>
              <a:rPr lang="en-US" b="1" dirty="0"/>
              <a:t>pull the document IDs </a:t>
            </a:r>
            <a:r>
              <a:rPr lang="en-US" dirty="0"/>
              <a:t>in order to </a:t>
            </a:r>
            <a:r>
              <a:rPr lang="en-US" b="1" dirty="0"/>
              <a:t>build the facet list</a:t>
            </a:r>
            <a:r>
              <a:rPr lang="en-US" dirty="0"/>
              <a:t>. In </a:t>
            </a:r>
            <a:r>
              <a:rPr lang="en-US" dirty="0" err="1"/>
              <a:t>Solr</a:t>
            </a:r>
            <a:r>
              <a:rPr lang="en-US" dirty="0"/>
              <a:t>, this is maintained </a:t>
            </a:r>
            <a:r>
              <a:rPr lang="en-US" b="1" dirty="0"/>
              <a:t>in memory</a:t>
            </a:r>
            <a:r>
              <a:rPr lang="en-US" dirty="0"/>
              <a:t>, and can be </a:t>
            </a:r>
            <a:r>
              <a:rPr lang="en-US" b="1" dirty="0"/>
              <a:t>slow to load </a:t>
            </a:r>
            <a:r>
              <a:rPr lang="en-US" dirty="0"/>
              <a:t>(depending on the number of documents, terms, etc.).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Lucene</a:t>
            </a:r>
            <a:r>
              <a:rPr lang="en-US" dirty="0"/>
              <a:t> 4.0, a new approach was introduced. </a:t>
            </a:r>
            <a:r>
              <a:rPr lang="en-US" b="1" dirty="0" err="1"/>
              <a:t>DocValue</a:t>
            </a:r>
            <a:r>
              <a:rPr lang="en-US" b="1" dirty="0"/>
              <a:t> fields </a:t>
            </a:r>
            <a:r>
              <a:rPr lang="en-US" dirty="0"/>
              <a:t>are now </a:t>
            </a:r>
            <a:r>
              <a:rPr lang="en-US" b="1" dirty="0"/>
              <a:t>column-oriented</a:t>
            </a:r>
            <a:r>
              <a:rPr lang="en-US" dirty="0"/>
              <a:t> fields with a </a:t>
            </a:r>
            <a:r>
              <a:rPr lang="en-US" b="1" dirty="0"/>
              <a:t>document-to-value mapping </a:t>
            </a:r>
            <a:r>
              <a:rPr lang="en-US" dirty="0"/>
              <a:t>built at index time. This approach promises to </a:t>
            </a:r>
            <a:r>
              <a:rPr lang="en-US" b="1" dirty="0"/>
              <a:t>relieve</a:t>
            </a:r>
            <a:r>
              <a:rPr lang="en-US" dirty="0"/>
              <a:t> some of the </a:t>
            </a:r>
            <a:r>
              <a:rPr lang="en-US" b="1" dirty="0"/>
              <a:t>memory requirements</a:t>
            </a:r>
            <a:r>
              <a:rPr lang="en-US" dirty="0"/>
              <a:t> of the </a:t>
            </a:r>
            <a:r>
              <a:rPr lang="en-US" dirty="0" err="1"/>
              <a:t>fieldCache</a:t>
            </a:r>
            <a:r>
              <a:rPr lang="en-US" dirty="0"/>
              <a:t> and </a:t>
            </a:r>
            <a:r>
              <a:rPr lang="en-US" b="1" dirty="0"/>
              <a:t>make</a:t>
            </a:r>
            <a:r>
              <a:rPr lang="en-US" dirty="0"/>
              <a:t> lookups for faceting, </a:t>
            </a:r>
            <a:r>
              <a:rPr lang="en-US" b="1" dirty="0"/>
              <a:t>sorting</a:t>
            </a:r>
            <a:r>
              <a:rPr lang="en-US" dirty="0"/>
              <a:t>, and grouping much </a:t>
            </a:r>
            <a:r>
              <a:rPr lang="en-US" b="1" dirty="0"/>
              <a:t>faster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4291" y="4363755"/>
            <a:ext cx="5652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https://lucene.apache.org/solr/guide/6_6/docvalues.html#DocValues-EnablingDocValues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65643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docValues</a:t>
            </a:r>
            <a:r>
              <a:rPr lang="en-US" dirty="0" smtClean="0"/>
              <a:t>: Why, short version-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5170516" y="1097956"/>
            <a:ext cx="325858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 shorter version ?</a:t>
            </a:r>
          </a:p>
          <a:p>
            <a:endParaRPr lang="en-US" sz="1800" dirty="0"/>
          </a:p>
          <a:p>
            <a:pPr marL="233363" indent="-233363">
              <a:buFont typeface="Arial" pitchFamily="34" charset="0"/>
              <a:buChar char="•"/>
            </a:pPr>
            <a:r>
              <a:rPr lang="en-US" sz="1800" dirty="0" smtClean="0"/>
              <a:t>The column value is not stored in a </a:t>
            </a:r>
            <a:r>
              <a:rPr lang="en-US" sz="1800" dirty="0" err="1" smtClean="0"/>
              <a:t>Tf-Idf</a:t>
            </a:r>
            <a:r>
              <a:rPr lang="en-US" sz="1800" dirty="0" smtClean="0"/>
              <a:t> index. 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800" dirty="0" smtClean="0"/>
              <a:t>Tokens are stored in the </a:t>
            </a:r>
            <a:r>
              <a:rPr lang="en-US" sz="1800" dirty="0" err="1" smtClean="0"/>
              <a:t>Tf-Idf</a:t>
            </a:r>
            <a:r>
              <a:rPr lang="en-US" sz="1800" dirty="0" smtClean="0"/>
              <a:t> index.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800" dirty="0" smtClean="0"/>
              <a:t>You can reassemble the column value from tokens, but ..</a:t>
            </a:r>
            <a:endParaRPr lang="en-US" sz="18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10" y="1097956"/>
            <a:ext cx="2488650" cy="2814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376" y="3567026"/>
            <a:ext cx="131445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826" y="3539086"/>
            <a:ext cx="659084" cy="894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7589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StrField</a:t>
            </a:r>
            <a:r>
              <a:rPr lang="en-US" dirty="0" smtClean="0"/>
              <a:t> versus </a:t>
            </a:r>
            <a:r>
              <a:rPr lang="en-US" dirty="0" err="1" smtClean="0"/>
              <a:t>TextField</a:t>
            </a:r>
            <a:r>
              <a:rPr lang="en-US" dirty="0" smtClean="0"/>
              <a:t>: (2012 article)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340822" y="959836"/>
            <a:ext cx="85757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A text field is a sequence of terms that has been tokenized while a </a:t>
            </a:r>
            <a:r>
              <a:rPr lang="en-US" dirty="0" smtClean="0"/>
              <a:t>string field </a:t>
            </a:r>
            <a:r>
              <a:rPr lang="en-US" dirty="0"/>
              <a:t>is a single term (although it can also be multivalued).</a:t>
            </a:r>
          </a:p>
          <a:p>
            <a:r>
              <a:rPr lang="en-US" dirty="0"/>
              <a:t>“</a:t>
            </a:r>
            <a:r>
              <a:rPr lang="en-US" b="1" dirty="0"/>
              <a:t>Punctuation and spacing is ignored for text fields</a:t>
            </a:r>
            <a:r>
              <a:rPr lang="en-US" dirty="0"/>
              <a:t>. Text </a:t>
            </a:r>
            <a:r>
              <a:rPr lang="en-US" b="1" dirty="0"/>
              <a:t>tends to </a:t>
            </a:r>
            <a:r>
              <a:rPr lang="en-US" b="1" dirty="0" smtClean="0"/>
              <a:t>be lowercased</a:t>
            </a:r>
            <a:r>
              <a:rPr lang="en-US" b="1" dirty="0"/>
              <a:t>, stemmed</a:t>
            </a:r>
            <a:r>
              <a:rPr lang="en-US" dirty="0"/>
              <a:t>, and even </a:t>
            </a:r>
            <a:r>
              <a:rPr lang="en-US" b="1" dirty="0"/>
              <a:t>stop words removed</a:t>
            </a:r>
            <a:r>
              <a:rPr lang="en-US" dirty="0"/>
              <a:t>. You tend to </a:t>
            </a:r>
            <a:r>
              <a:rPr lang="en-US" b="1" dirty="0" smtClean="0"/>
              <a:t>search text </a:t>
            </a:r>
            <a:r>
              <a:rPr lang="en-US" b="1" dirty="0"/>
              <a:t>using a handful of keywords whose exact order is not </a:t>
            </a:r>
            <a:r>
              <a:rPr lang="en-US" b="1" dirty="0" smtClean="0"/>
              <a:t>required</a:t>
            </a:r>
            <a:r>
              <a:rPr lang="en-US" dirty="0" smtClean="0"/>
              <a:t>, although </a:t>
            </a:r>
            <a:r>
              <a:rPr lang="en-US" dirty="0"/>
              <a:t>quoted phrases can be used as well. Fuzzy queries can be </a:t>
            </a:r>
            <a:r>
              <a:rPr lang="en-US" dirty="0" smtClean="0"/>
              <a:t>done on </a:t>
            </a:r>
            <a:r>
              <a:rPr lang="en-US" dirty="0"/>
              <a:t>individual terms (words). Wild cards as well.</a:t>
            </a:r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b="1" dirty="0"/>
              <a:t>String fields </a:t>
            </a:r>
            <a:r>
              <a:rPr lang="en-US" dirty="0"/>
              <a:t>are literal character strings with all punctuation, spacing, </a:t>
            </a:r>
            <a:r>
              <a:rPr lang="en-US" dirty="0" smtClean="0"/>
              <a:t>and case </a:t>
            </a:r>
            <a:r>
              <a:rPr lang="en-US" dirty="0"/>
              <a:t>preserved. </a:t>
            </a:r>
            <a:r>
              <a:rPr lang="en-US" b="1" dirty="0"/>
              <a:t>Anything other than exact match is done using wild </a:t>
            </a:r>
            <a:r>
              <a:rPr lang="en-US" b="1" dirty="0" smtClean="0"/>
              <a:t>cards</a:t>
            </a:r>
            <a:r>
              <a:rPr lang="en-US" dirty="0" smtClean="0"/>
              <a:t>, although </a:t>
            </a:r>
            <a:r>
              <a:rPr lang="en-US" dirty="0"/>
              <a:t>(a fuzzy query is also supported).</a:t>
            </a:r>
          </a:p>
          <a:p>
            <a:r>
              <a:rPr lang="en-US" dirty="0"/>
              <a:t>“String fields are useful for facets and filter queries or display. Text </a:t>
            </a:r>
            <a:r>
              <a:rPr lang="en-US" dirty="0" smtClean="0"/>
              <a:t>fields are </a:t>
            </a:r>
            <a:r>
              <a:rPr lang="en-US" dirty="0"/>
              <a:t>useful for keyword search.</a:t>
            </a:r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/>
              <a:t>Synonyms are a token filtering, which applies to text fields, not </a:t>
            </a:r>
            <a:r>
              <a:rPr lang="en-US" dirty="0" smtClean="0"/>
              <a:t>string fields</a:t>
            </a:r>
            <a:r>
              <a:rPr lang="en-US" dirty="0"/>
              <a:t>.</a:t>
            </a:r>
          </a:p>
          <a:p>
            <a:r>
              <a:rPr lang="en-US" dirty="0"/>
              <a:t>“A fuzzy query would not work properly for a synonym expansion in </a:t>
            </a:r>
            <a:r>
              <a:rPr lang="en-US" dirty="0" smtClean="0"/>
              <a:t>which some </a:t>
            </a:r>
            <a:r>
              <a:rPr lang="en-US" dirty="0"/>
              <a:t>of the terms are phrases, but should otherwise work for a text </a:t>
            </a:r>
            <a:r>
              <a:rPr lang="en-US" dirty="0" smtClean="0"/>
              <a:t>field term</a:t>
            </a:r>
            <a:r>
              <a:rPr lang="en-US" dirty="0"/>
              <a:t>. 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15287" y="4411249"/>
            <a:ext cx="78969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smtClean="0"/>
              <a:t>lucene.472066.n3.nabble.com/Difference-between-textfield-and-strfield-td3986916.html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5290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KeywordTokenizer</a:t>
            </a:r>
            <a:r>
              <a:rPr lang="en-US" dirty="0" smtClean="0"/>
              <a:t>: the default for </a:t>
            </a:r>
            <a:r>
              <a:rPr lang="en-US" dirty="0" err="1" smtClean="0"/>
              <a:t>TextField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000-DTSE-Search-7447-60-DM-</a:t>
            </a:r>
            <a:fld id="{5A6FB346-E907-314D-8DE1-ECD2B2B6AA1B}" type="slidenum">
              <a:rPr lang="uk-UA" smtClean="0"/>
              <a:pPr/>
              <a:t>9</a:t>
            </a:fld>
            <a:endParaRPr lang="uk-U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743" y="1033291"/>
            <a:ext cx="3903663" cy="321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3"/>
          <p:cNvSpPr>
            <a:spLocks noGrp="1"/>
          </p:cNvSpPr>
          <p:nvPr>
            <p:ph sz="quarter" idx="16"/>
          </p:nvPr>
        </p:nvSpPr>
        <p:spPr>
          <a:xfrm>
            <a:off x="266008" y="966007"/>
            <a:ext cx="3931920" cy="3477087"/>
          </a:xfrm>
        </p:spPr>
        <p:txBody>
          <a:bodyPr/>
          <a:lstStyle/>
          <a:p>
            <a:r>
              <a:rPr lang="en-US" sz="1800" dirty="0" smtClean="0"/>
              <a:t>The non-</a:t>
            </a:r>
            <a:r>
              <a:rPr lang="en-US" sz="1800" dirty="0" err="1" smtClean="0"/>
              <a:t>tokenizer</a:t>
            </a:r>
            <a:r>
              <a:rPr lang="en-US" sz="1800" dirty="0" smtClean="0"/>
              <a:t> </a:t>
            </a:r>
            <a:r>
              <a:rPr lang="en-US" sz="1800" dirty="0" err="1" smtClean="0"/>
              <a:t>tokenizer</a:t>
            </a:r>
            <a:r>
              <a:rPr lang="en-US" sz="1800" dirty="0" smtClean="0"/>
              <a:t>-</a:t>
            </a:r>
          </a:p>
          <a:p>
            <a:r>
              <a:rPr lang="en-US" sz="1800" i="1" dirty="0" smtClean="0"/>
              <a:t>Officially grey per,</a:t>
            </a:r>
          </a:p>
          <a:p>
            <a:pPr marL="460375" lvl="2" indent="0">
              <a:buNone/>
            </a:pPr>
            <a:r>
              <a:rPr lang="en-US" dirty="0">
                <a:hlinkClick r:id="rId4"/>
              </a:rPr>
              <a:t>https://lucene.apache.org/solr/guide/6_6/docvalues.html#DocValues-EnablingDocValues</a:t>
            </a:r>
            <a:endParaRPr lang="en-US" dirty="0"/>
          </a:p>
          <a:p>
            <a:endParaRPr lang="en-US" i="1" dirty="0" smtClean="0"/>
          </a:p>
          <a:p>
            <a:r>
              <a:rPr lang="en-US" sz="1800" dirty="0" err="1" smtClean="0"/>
              <a:t>docValues</a:t>
            </a:r>
            <a:r>
              <a:rPr lang="en-US" sz="1800" dirty="0" smtClean="0"/>
              <a:t> this</a:t>
            </a:r>
          </a:p>
          <a:p>
            <a:r>
              <a:rPr lang="en-US" sz="1800" dirty="0" smtClean="0"/>
              <a:t>Can chain; lowercase filter ??</a:t>
            </a:r>
          </a:p>
          <a:p>
            <a:r>
              <a:rPr lang="en-US" sz="1800" dirty="0" smtClean="0"/>
              <a:t>Was default &lt; 6.x</a:t>
            </a:r>
          </a:p>
        </p:txBody>
      </p:sp>
    </p:spTree>
    <p:extLst>
      <p:ext uri="{BB962C8B-B14F-4D97-AF65-F5344CB8AC3E}">
        <p14:creationId xmlns:p14="http://schemas.microsoft.com/office/powerpoint/2010/main" val="4202774467"/>
      </p:ext>
    </p:extLst>
  </p:cSld>
  <p:clrMapOvr>
    <a:masterClrMapping/>
  </p:clrMapOvr>
</p:sld>
</file>

<file path=ppt/theme/theme1.xml><?xml version="1.0" encoding="utf-8"?>
<a:theme xmlns:a="http://schemas.openxmlformats.org/drawingml/2006/main" name="DataStax_Template_Widescreen">
  <a:themeElements>
    <a:clrScheme name="DataStax 2018">
      <a:dk1>
        <a:srgbClr val="000000"/>
      </a:dk1>
      <a:lt1>
        <a:srgbClr val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007997"/>
      </a:hlink>
      <a:folHlink>
        <a:srgbClr val="374C5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DataStax 2018" id="{D3827187-BCD1-524E-827E-1B9956023528}" vid="{205F31E9-C290-354E-9C88-283432D4769B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DataStax 2018_FINAL PPT Template</Template>
  <TotalTime>1026</TotalTime>
  <Words>2801</Words>
  <Application>Microsoft Office PowerPoint</Application>
  <PresentationFormat>On-screen Show (16:9)</PresentationFormat>
  <Paragraphs>409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DataStax_Template_Widescreen</vt:lpstr>
      <vt:lpstr>Discussion Module:</vt:lpstr>
      <vt:lpstr>Discussion Lab:</vt:lpstr>
      <vt:lpstr>Discussion Lab: Queries- Scalar, Non-scalar</vt:lpstr>
      <vt:lpstr>End of Discussion Lab:</vt:lpstr>
      <vt:lpstr>docValues: field type property, and/or field property</vt:lpstr>
      <vt:lpstr>docValues: Why-</vt:lpstr>
      <vt:lpstr>docValues: Why, short version-</vt:lpstr>
      <vt:lpstr>StrField versus TextField: (2012 article)</vt:lpstr>
      <vt:lpstr>KeywordTokenizer: the default for TextField</vt:lpstr>
      <vt:lpstr>End to End Example:</vt:lpstr>
      <vt:lpstr>Example Scalars .. page 1 of 6</vt:lpstr>
      <vt:lpstr>Example Scalars .. page 2 of 6</vt:lpstr>
      <vt:lpstr>Example Scalars .. page 3 of 6</vt:lpstr>
      <vt:lpstr>Example Scalars .. page 4 of 6</vt:lpstr>
      <vt:lpstr>Example Scalars .. page 5 of 6</vt:lpstr>
      <vt:lpstr>Example Scalars .. page 6 of 6</vt:lpstr>
      <vt:lpstr>End to End Example:</vt:lpstr>
      <vt:lpstr>Search predicates: CQL or JSON</vt:lpstr>
      <vt:lpstr>CQL Completeness: DSE 6.x, and pre 6.x</vt:lpstr>
      <vt:lpstr>CONTAINS   multiValued : field property</vt:lpstr>
      <vt:lpstr>Where does the word Trie come from ?</vt:lpstr>
      <vt:lpstr>Trie* : precisionStep, field type property</vt:lpstr>
      <vt:lpstr>End of Module:</vt:lpstr>
      <vt:lpstr>Additional Content:</vt:lpstr>
      <vt:lpstr>DSE to Solr field type mappings-</vt:lpstr>
      <vt:lpstr>Solutions:</vt:lpstr>
      <vt:lpstr>Discussion Lab: Queries- Scalar, Non-scalar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Yen Wolf</dc:creator>
  <cp:keywords/>
  <dc:description/>
  <cp:lastModifiedBy>default</cp:lastModifiedBy>
  <cp:revision>60</cp:revision>
  <dcterms:created xsi:type="dcterms:W3CDTF">2018-03-30T00:33:11Z</dcterms:created>
  <dcterms:modified xsi:type="dcterms:W3CDTF">2018-08-07T11:42:35Z</dcterms:modified>
  <cp:category/>
</cp:coreProperties>
</file>